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9"/>
  </p:notesMasterIdLst>
  <p:sldIdLst>
    <p:sldId id="256" r:id="rId2"/>
    <p:sldId id="356" r:id="rId3"/>
    <p:sldId id="260" r:id="rId4"/>
    <p:sldId id="352" r:id="rId5"/>
    <p:sldId id="489" r:id="rId6"/>
    <p:sldId id="490" r:id="rId7"/>
    <p:sldId id="371" r:id="rId8"/>
    <p:sldId id="372" r:id="rId9"/>
    <p:sldId id="257" r:id="rId10"/>
    <p:sldId id="263" r:id="rId11"/>
    <p:sldId id="358" r:id="rId12"/>
    <p:sldId id="357" r:id="rId13"/>
    <p:sldId id="264" r:id="rId14"/>
    <p:sldId id="363" r:id="rId15"/>
    <p:sldId id="362" r:id="rId16"/>
    <p:sldId id="496" r:id="rId17"/>
    <p:sldId id="365" r:id="rId18"/>
    <p:sldId id="367" r:id="rId19"/>
    <p:sldId id="350" r:id="rId20"/>
    <p:sldId id="456" r:id="rId21"/>
    <p:sldId id="375" r:id="rId22"/>
    <p:sldId id="377" r:id="rId23"/>
    <p:sldId id="457" r:id="rId24"/>
    <p:sldId id="398" r:id="rId25"/>
    <p:sldId id="458" r:id="rId26"/>
    <p:sldId id="455" r:id="rId27"/>
    <p:sldId id="399" r:id="rId28"/>
    <p:sldId id="391" r:id="rId29"/>
    <p:sldId id="462" r:id="rId30"/>
    <p:sldId id="396" r:id="rId31"/>
    <p:sldId id="459" r:id="rId32"/>
    <p:sldId id="494" r:id="rId33"/>
    <p:sldId id="413" r:id="rId34"/>
    <p:sldId id="414" r:id="rId35"/>
    <p:sldId id="460" r:id="rId36"/>
    <p:sldId id="433" r:id="rId37"/>
    <p:sldId id="461" r:id="rId38"/>
    <p:sldId id="421" r:id="rId39"/>
    <p:sldId id="427" r:id="rId40"/>
    <p:sldId id="432" r:id="rId41"/>
    <p:sldId id="434" r:id="rId42"/>
    <p:sldId id="443" r:id="rId43"/>
    <p:sldId id="449" r:id="rId44"/>
    <p:sldId id="435" r:id="rId45"/>
    <p:sldId id="468" r:id="rId46"/>
    <p:sldId id="479" r:id="rId47"/>
    <p:sldId id="481" r:id="rId48"/>
    <p:sldId id="485" r:id="rId49"/>
    <p:sldId id="452" r:id="rId50"/>
    <p:sldId id="477" r:id="rId51"/>
    <p:sldId id="482" r:id="rId52"/>
    <p:sldId id="487" r:id="rId53"/>
    <p:sldId id="483" r:id="rId54"/>
    <p:sldId id="488" r:id="rId55"/>
    <p:sldId id="484" r:id="rId56"/>
    <p:sldId id="467" r:id="rId57"/>
    <p:sldId id="451" r:id="rId58"/>
    <p:sldId id="463" r:id="rId59"/>
    <p:sldId id="438" r:id="rId60"/>
    <p:sldId id="437" r:id="rId61"/>
    <p:sldId id="470" r:id="rId62"/>
    <p:sldId id="472" r:id="rId63"/>
    <p:sldId id="471" r:id="rId64"/>
    <p:sldId id="469" r:id="rId65"/>
    <p:sldId id="444" r:id="rId66"/>
    <p:sldId id="464" r:id="rId67"/>
    <p:sldId id="473" r:id="rId68"/>
    <p:sldId id="480" r:id="rId69"/>
    <p:sldId id="445" r:id="rId70"/>
    <p:sldId id="486" r:id="rId71"/>
    <p:sldId id="439" r:id="rId72"/>
    <p:sldId id="465" r:id="rId73"/>
    <p:sldId id="466" r:id="rId74"/>
    <p:sldId id="441" r:id="rId75"/>
    <p:sldId id="453" r:id="rId76"/>
    <p:sldId id="454" r:id="rId77"/>
    <p:sldId id="446" r:id="rId78"/>
    <p:sldId id="447" r:id="rId79"/>
    <p:sldId id="448" r:id="rId80"/>
    <p:sldId id="475" r:id="rId81"/>
    <p:sldId id="478" r:id="rId82"/>
    <p:sldId id="495" r:id="rId83"/>
    <p:sldId id="491" r:id="rId84"/>
    <p:sldId id="476" r:id="rId85"/>
    <p:sldId id="492" r:id="rId86"/>
    <p:sldId id="493" r:id="rId87"/>
    <p:sldId id="307" r:id="rId8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31" autoAdjust="0"/>
  </p:normalViewPr>
  <p:slideViewPr>
    <p:cSldViewPr>
      <p:cViewPr>
        <p:scale>
          <a:sx n="100" d="100"/>
          <a:sy n="100" d="100"/>
        </p:scale>
        <p:origin x="-1950"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4" d="100"/>
        <a:sy n="94" d="100"/>
      </p:scale>
      <p:origin x="0" y="494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FAE385DC-ED35-46FB-80C6-2D75F75791A0}" type="slidenum">
              <a:rPr lang="en-US"/>
              <a:pPr>
                <a:defRPr/>
              </a:pPr>
              <a:t>‹#›</a:t>
            </a:fld>
            <a:endParaRPr lang="en-US"/>
          </a:p>
        </p:txBody>
      </p:sp>
    </p:spTree>
    <p:extLst>
      <p:ext uri="{BB962C8B-B14F-4D97-AF65-F5344CB8AC3E}">
        <p14:creationId xmlns:p14="http://schemas.microsoft.com/office/powerpoint/2010/main" xmlns="" val="41102449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1BFE3EDA-A1CB-42E7-9C28-62B9FBBA7E6F}"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ED920F8E-552C-4E41-B490-38623B50AC28}"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02C91009-96FE-44F0-8FAD-54DF4FFE5FEA}"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9FBFDC54-F7C9-441C-9941-39D15E50BD1E}"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CCFBD93-A859-413C-AFD1-387929BC4EC8}"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FD45911A-8174-4FE8-A611-13EB668C3A8A}"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0B5894A7-F5A8-46D5-9C3F-CE32848ED785}" type="slidenum">
              <a:rPr lang="en-US"/>
              <a:pPr>
                <a:defRPr/>
              </a:pPr>
              <a:t>‹#›</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D9482C20-DEF1-4002-B4BD-EBAF02C28C4C}" type="slidenum">
              <a:rPr lang="en-US"/>
              <a:pPr>
                <a:defRPr/>
              </a:pPr>
              <a:t>‹#›</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689C099A-4FC8-47EB-8D83-2FC475759B86}" type="slidenum">
              <a:rPr lang="en-US"/>
              <a:pPr>
                <a:defRPr/>
              </a:pPr>
              <a:t>‹#›</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2F091356-74C3-4F81-930B-5013F4F71AA8}"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690A1C8F-33D2-45A9-9E2C-64875A1BDE31}"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endParaRPr lang="en-US"/>
          </a:p>
          <a:p>
            <a:pPr>
              <a:defRPr/>
            </a:pPr>
            <a:fld id="{471493EA-1B11-4585-BE68-7DCC16E64C54}" type="slidenum">
              <a:rPr lang="en-US"/>
              <a:pPr>
                <a:defRPr/>
              </a:pPr>
              <a:t>‹#›</a:t>
            </a:fld>
            <a:endParaRPr lang="en-US"/>
          </a:p>
        </p:txBody>
      </p:sp>
      <p:sp>
        <p:nvSpPr>
          <p:cNvPr id="1032" name="Rectangle 8"/>
          <p:cNvSpPr>
            <a:spLocks noGrp="1" noChangeArrowheads="1"/>
          </p:cNvSpPr>
          <p:nvPr>
            <p:ph type="ftr" sz="quarter" idx="3"/>
          </p:nvPr>
        </p:nvSpPr>
        <p:spPr bwMode="auto">
          <a:xfrm>
            <a:off x="685800" y="6248400"/>
            <a:ext cx="571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2" name="Picture 9"/>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685800" y="6172200"/>
            <a:ext cx="517525" cy="5524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4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5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5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5.jpe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jpeg"/></Relationships>
</file>

<file path=ppt/slides/_rels/slide6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145.jpeg"/></Relationships>
</file>

<file path=ppt/slides/_rels/slide6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150.jpeg"/></Relationships>
</file>

<file path=ppt/slides/_rels/slide65.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10" Type="http://schemas.openxmlformats.org/officeDocument/2006/relationships/image" Target="../media/image160.jpeg"/><Relationship Id="rId4" Type="http://schemas.openxmlformats.org/officeDocument/2006/relationships/image" Target="../media/image154.jpeg"/><Relationship Id="rId9" Type="http://schemas.openxmlformats.org/officeDocument/2006/relationships/image" Target="../media/image159.jpeg"/></Relationships>
</file>

<file path=ppt/slides/_rels/slide6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6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 Id="rId5" Type="http://schemas.openxmlformats.org/officeDocument/2006/relationships/image" Target="../media/image169.jpeg"/><Relationship Id="rId4" Type="http://schemas.openxmlformats.org/officeDocument/2006/relationships/image" Target="../media/image168.jpeg"/></Relationships>
</file>

<file path=ppt/slides/_rels/slide6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 Id="rId5" Type="http://schemas.openxmlformats.org/officeDocument/2006/relationships/image" Target="../media/image173.jpeg"/><Relationship Id="rId4" Type="http://schemas.openxmlformats.org/officeDocument/2006/relationships/image" Target="../media/image172.jpeg"/></Relationships>
</file>

<file path=ppt/slides/_rels/slide6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image" Target="../media/image176.jpeg"/><Relationship Id="rId1" Type="http://schemas.openxmlformats.org/officeDocument/2006/relationships/slideLayout" Target="../slideLayouts/slideLayout7.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7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 Id="rId5" Type="http://schemas.openxmlformats.org/officeDocument/2006/relationships/image" Target="../media/image185.jpeg"/><Relationship Id="rId4" Type="http://schemas.openxmlformats.org/officeDocument/2006/relationships/image" Target="../media/image184.jpeg"/></Relationships>
</file>

<file path=ppt/slides/_rels/slide7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5" Type="http://schemas.openxmlformats.org/officeDocument/2006/relationships/image" Target="../media/image189.jpeg"/><Relationship Id="rId4" Type="http://schemas.openxmlformats.org/officeDocument/2006/relationships/image" Target="../media/image188.jpeg"/></Relationships>
</file>

<file path=ppt/slides/_rels/slide7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94.jpeg"/><Relationship Id="rId7" Type="http://schemas.openxmlformats.org/officeDocument/2006/relationships/image" Target="../media/image198.jpeg"/><Relationship Id="rId2" Type="http://schemas.openxmlformats.org/officeDocument/2006/relationships/image" Target="../media/image193.jpeg"/><Relationship Id="rId1" Type="http://schemas.openxmlformats.org/officeDocument/2006/relationships/slideLayout" Target="../slideLayouts/slideLayout7.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5" Type="http://schemas.openxmlformats.org/officeDocument/2006/relationships/image" Target="../media/image202.jpeg"/><Relationship Id="rId4" Type="http://schemas.openxmlformats.org/officeDocument/2006/relationships/image" Target="../media/image201.jpeg"/></Relationships>
</file>

<file path=ppt/slides/_rels/slide7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 Id="rId5" Type="http://schemas.openxmlformats.org/officeDocument/2006/relationships/image" Target="../media/image206.png"/><Relationship Id="rId4" Type="http://schemas.openxmlformats.org/officeDocument/2006/relationships/image" Target="../media/image205.jpeg"/></Relationships>
</file>

<file path=ppt/slides/_rels/slide79.xml.rels><?xml version="1.0" encoding="UTF-8" standalone="yes"?>
<Relationships xmlns="http://schemas.openxmlformats.org/package/2006/relationships"><Relationship Id="rId3" Type="http://schemas.openxmlformats.org/officeDocument/2006/relationships/image" Target="../media/image208.jpeg"/><Relationship Id="rId7" Type="http://schemas.openxmlformats.org/officeDocument/2006/relationships/image" Target="../media/image212.jpeg"/><Relationship Id="rId2"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8.jpeg"/><Relationship Id="rId2" Type="http://schemas.openxmlformats.org/officeDocument/2006/relationships/image" Target="../media/image213.png"/><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8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7.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p:spPr>
        <p:txBody>
          <a:bodyPr/>
          <a:lstStyle/>
          <a:p>
            <a:endParaRPr lang="en-US" smtClean="0"/>
          </a:p>
          <a:p>
            <a:fld id="{E3E84F72-A014-4D7D-B0F9-4D3C1F8283A7}" type="slidenum">
              <a:rPr lang="en-US" smtClean="0"/>
              <a:pPr/>
              <a:t>1</a:t>
            </a:fld>
            <a:endParaRPr lang="en-US" smtClean="0"/>
          </a:p>
        </p:txBody>
      </p:sp>
      <p:sp>
        <p:nvSpPr>
          <p:cNvPr id="4"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2052"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33600" y="609600"/>
            <a:ext cx="5068888"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p>
            <a:endParaRPr lang="en-US" smtClean="0"/>
          </a:p>
          <a:p>
            <a:fld id="{D3F86AA4-7BB1-4692-9FEB-7F4EC87F8CC3}" type="slidenum">
              <a:rPr lang="en-US" smtClean="0"/>
              <a:pPr/>
              <a:t>10</a:t>
            </a:fld>
            <a:endParaRPr lang="en-US" smtClean="0"/>
          </a:p>
        </p:txBody>
      </p:sp>
      <p:sp>
        <p:nvSpPr>
          <p:cNvPr id="5"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8" name="Content Placeholder 6"/>
          <p:cNvSpPr>
            <a:spLocks noGrp="1"/>
          </p:cNvSpPr>
          <p:nvPr>
            <p:ph idx="1"/>
          </p:nvPr>
        </p:nvSpPr>
        <p:spPr>
          <a:xfrm>
            <a:off x="228600" y="762000"/>
            <a:ext cx="8610600" cy="5181600"/>
          </a:xfrm>
        </p:spPr>
        <p:txBody>
          <a:bodyPr/>
          <a:lstStyle/>
          <a:p>
            <a:pPr marL="0" algn="ctr">
              <a:spcBef>
                <a:spcPts val="0"/>
              </a:spcBef>
              <a:buFontTx/>
              <a:buNone/>
              <a:defRPr/>
            </a:pPr>
            <a:r>
              <a:rPr lang="en-US" b="1" dirty="0" smtClean="0"/>
              <a:t>November 14, 2005 </a:t>
            </a:r>
            <a:r>
              <a:rPr lang="en-US" dirty="0" smtClean="0"/>
              <a:t>– the Portage County Amateur Radio Service, Inc. was officially born at a meeting held at Mike’s place in Kent.  </a:t>
            </a:r>
          </a:p>
          <a:p>
            <a:pPr marL="0" algn="ctr">
              <a:spcBef>
                <a:spcPts val="0"/>
              </a:spcBef>
              <a:buFontTx/>
              <a:buNone/>
              <a:defRPr/>
            </a:pPr>
            <a:endParaRPr lang="en-US" dirty="0" smtClean="0"/>
          </a:p>
          <a:p>
            <a:pPr marL="0" algn="ctr">
              <a:spcBef>
                <a:spcPts val="0"/>
              </a:spcBef>
              <a:buFontTx/>
              <a:buNone/>
              <a:defRPr/>
            </a:pPr>
            <a:endParaRPr lang="en-US" dirty="0" smtClean="0"/>
          </a:p>
          <a:p>
            <a:pPr marL="0" algn="ctr">
              <a:spcBef>
                <a:spcPts val="0"/>
              </a:spcBef>
              <a:buFontTx/>
              <a:buNone/>
              <a:defRPr/>
            </a:pPr>
            <a:endParaRPr lang="en-US" dirty="0" smtClean="0"/>
          </a:p>
          <a:p>
            <a:pPr marL="0" algn="ctr">
              <a:spcBef>
                <a:spcPts val="0"/>
              </a:spcBef>
              <a:buFontTx/>
              <a:buNone/>
              <a:defRPr/>
            </a:pPr>
            <a:r>
              <a:rPr lang="en-US" dirty="0" smtClean="0"/>
              <a:t>The Constitution / By-Laws and Mission Statement had all been reviewed &amp; approved. </a:t>
            </a:r>
          </a:p>
          <a:p>
            <a:pPr marL="0" algn="ctr">
              <a:spcBef>
                <a:spcPts val="0"/>
              </a:spcBef>
              <a:buFontTx/>
              <a:buNone/>
              <a:defRPr/>
            </a:pPr>
            <a:endParaRPr lang="en-US" sz="1100" dirty="0" smtClean="0"/>
          </a:p>
          <a:p>
            <a:pPr marL="0" algn="ctr">
              <a:spcBef>
                <a:spcPts val="0"/>
              </a:spcBef>
              <a:buFontTx/>
              <a:buNone/>
              <a:defRPr/>
            </a:pPr>
            <a:r>
              <a:rPr lang="en-US" dirty="0" smtClean="0"/>
              <a:t>We had at this time </a:t>
            </a:r>
            <a:r>
              <a:rPr lang="en-US" b="1" dirty="0" smtClean="0"/>
              <a:t>9</a:t>
            </a:r>
            <a:r>
              <a:rPr lang="en-US" dirty="0" smtClean="0"/>
              <a:t> paid up members for 2005 with </a:t>
            </a:r>
            <a:r>
              <a:rPr lang="en-US" b="1" dirty="0" smtClean="0"/>
              <a:t>10</a:t>
            </a:r>
            <a:r>
              <a:rPr lang="en-US" dirty="0" smtClean="0"/>
              <a:t> paid for 2006.</a:t>
            </a:r>
            <a:endParaRPr lang="en-US" dirty="0"/>
          </a:p>
        </p:txBody>
      </p:sp>
      <p:pic>
        <p:nvPicPr>
          <p:cNvPr id="6" name="Picture 5" descr="PCARS-10AnniversaryRibbon.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743200" y="2286000"/>
            <a:ext cx="3340929" cy="152958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p>
            <a:endParaRPr lang="en-US" smtClean="0"/>
          </a:p>
          <a:p>
            <a:fld id="{199BD5DB-0151-4CC1-A1AE-16897FC6C091}" type="slidenum">
              <a:rPr lang="en-US" smtClean="0"/>
              <a:pPr/>
              <a:t>11</a:t>
            </a:fld>
            <a:endParaRPr lang="en-US" smtClean="0"/>
          </a:p>
        </p:txBody>
      </p:sp>
      <p:sp>
        <p:nvSpPr>
          <p:cNvPr id="5"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16388" name="Picture 6" descr="Copy of PCARS - KD8CKP 14Nov05-3.jpg"/>
          <p:cNvPicPr>
            <a:picLocks noChangeAspect="1"/>
          </p:cNvPicPr>
          <p:nvPr/>
        </p:nvPicPr>
        <p:blipFill>
          <a:blip r:embed="rId2" cstate="print"/>
          <a:srcRect/>
          <a:stretch>
            <a:fillRect/>
          </a:stretch>
        </p:blipFill>
        <p:spPr bwMode="auto">
          <a:xfrm>
            <a:off x="152400" y="533400"/>
            <a:ext cx="8859838" cy="54864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p>
            <a:endParaRPr lang="en-US" smtClean="0"/>
          </a:p>
          <a:p>
            <a:fld id="{BCC5F0FE-6BC8-41DD-982F-DA6444E3AE5E}" type="slidenum">
              <a:rPr lang="en-US" smtClean="0"/>
              <a:pPr/>
              <a:t>12</a:t>
            </a:fld>
            <a:endParaRPr lang="en-US" smtClean="0"/>
          </a:p>
        </p:txBody>
      </p:sp>
      <p:sp>
        <p:nvSpPr>
          <p:cNvPr id="5" name="Footer Placeholder 4"/>
          <p:cNvSpPr>
            <a:spLocks noGrp="1"/>
          </p:cNvSpPr>
          <p:nvPr>
            <p:ph type="ftr" sz="quarter" idx="11"/>
          </p:nvPr>
        </p:nvSpPr>
        <p:spPr/>
        <p:txBody>
          <a:bodyPr/>
          <a:lstStyle/>
          <a:p>
            <a:pPr>
              <a:defRPr/>
            </a:pPr>
            <a:r>
              <a:rPr lang="en-US" dirty="0"/>
              <a:t>              </a:t>
            </a:r>
          </a:p>
          <a:p>
            <a:pPr>
              <a:defRPr/>
            </a:pPr>
            <a:r>
              <a:rPr lang="en-US" dirty="0"/>
              <a:t>             </a:t>
            </a:r>
            <a:r>
              <a:rPr lang="en-US" i="1" dirty="0">
                <a:solidFill>
                  <a:schemeClr val="accent2"/>
                </a:solidFill>
                <a:effectLst>
                  <a:outerShdw blurRad="38100" dist="38100" dir="2700000" algn="tl">
                    <a:srgbClr val="000000"/>
                  </a:outerShdw>
                </a:effectLst>
              </a:rPr>
              <a:t>Portage County Amateur Radio Service, Inc. (PCARS)</a:t>
            </a:r>
            <a:endParaRPr lang="en-US" sz="1400" dirty="0">
              <a:latin typeface="Times New Roman" charset="0"/>
            </a:endParaRPr>
          </a:p>
        </p:txBody>
      </p:sp>
      <p:sp>
        <p:nvSpPr>
          <p:cNvPr id="8" name="Content Placeholder 6"/>
          <p:cNvSpPr>
            <a:spLocks noGrp="1"/>
          </p:cNvSpPr>
          <p:nvPr>
            <p:ph idx="1"/>
          </p:nvPr>
        </p:nvSpPr>
        <p:spPr>
          <a:xfrm>
            <a:off x="457200" y="533400"/>
            <a:ext cx="8382000" cy="4876800"/>
          </a:xfrm>
        </p:spPr>
        <p:txBody>
          <a:bodyPr/>
          <a:lstStyle/>
          <a:p>
            <a:pPr marL="0" algn="ctr">
              <a:spcBef>
                <a:spcPts val="0"/>
              </a:spcBef>
              <a:buFontTx/>
              <a:buNone/>
              <a:defRPr/>
            </a:pPr>
            <a:endParaRPr lang="en-US" sz="2800" b="1" dirty="0" smtClean="0"/>
          </a:p>
          <a:p>
            <a:pPr marL="0" algn="ctr">
              <a:spcBef>
                <a:spcPts val="0"/>
              </a:spcBef>
              <a:buFontTx/>
              <a:buNone/>
              <a:defRPr/>
            </a:pPr>
            <a:r>
              <a:rPr lang="en-US" sz="2800" b="1" dirty="0" smtClean="0"/>
              <a:t>Why the Black Squirrel in our logo?</a:t>
            </a:r>
            <a:r>
              <a:rPr lang="en-US" sz="2800" dirty="0" smtClean="0"/>
              <a:t> </a:t>
            </a:r>
          </a:p>
          <a:p>
            <a:pPr marL="0">
              <a:spcBef>
                <a:spcPts val="0"/>
              </a:spcBef>
              <a:buFontTx/>
              <a:buNone/>
              <a:defRPr/>
            </a:pPr>
            <a:endParaRPr lang="en-US" sz="1000" dirty="0" smtClean="0"/>
          </a:p>
          <a:p>
            <a:pPr marL="0" algn="ctr">
              <a:spcBef>
                <a:spcPts val="0"/>
              </a:spcBef>
              <a:buFontTx/>
              <a:buNone/>
              <a:defRPr/>
            </a:pPr>
            <a:r>
              <a:rPr lang="en-US" sz="2800" dirty="0" smtClean="0"/>
              <a:t>The Black Squirrel is commonly seen around</a:t>
            </a:r>
          </a:p>
          <a:p>
            <a:pPr marL="0" algn="ctr">
              <a:spcBef>
                <a:spcPts val="0"/>
              </a:spcBef>
              <a:buFontTx/>
              <a:buNone/>
              <a:defRPr/>
            </a:pPr>
            <a:r>
              <a:rPr lang="en-US" sz="2800" dirty="0" smtClean="0"/>
              <a:t>Portage County, Ohio. </a:t>
            </a:r>
          </a:p>
          <a:p>
            <a:pPr marL="0" algn="ctr">
              <a:spcBef>
                <a:spcPts val="0"/>
              </a:spcBef>
              <a:buFontTx/>
              <a:buNone/>
              <a:defRPr/>
            </a:pPr>
            <a:endParaRPr lang="en-US" sz="2800" dirty="0" smtClean="0"/>
          </a:p>
          <a:p>
            <a:pPr marL="0" algn="ctr">
              <a:spcBef>
                <a:spcPts val="0"/>
              </a:spcBef>
              <a:buFontTx/>
              <a:buNone/>
              <a:defRPr/>
            </a:pPr>
            <a:endParaRPr lang="en-US" sz="1000" dirty="0" smtClean="0"/>
          </a:p>
          <a:p>
            <a:pPr marL="0">
              <a:spcBef>
                <a:spcPts val="0"/>
              </a:spcBef>
              <a:buFontTx/>
              <a:buNone/>
              <a:defRPr/>
            </a:pPr>
            <a:r>
              <a:rPr lang="en-US" sz="2800" dirty="0" smtClean="0"/>
              <a:t>                     Seems that some of these little guys &amp; </a:t>
            </a:r>
          </a:p>
          <a:p>
            <a:pPr marL="0">
              <a:spcBef>
                <a:spcPts val="0"/>
              </a:spcBef>
              <a:buFontTx/>
              <a:buNone/>
              <a:defRPr/>
            </a:pPr>
            <a:r>
              <a:rPr lang="en-US" sz="2800" dirty="0" smtClean="0"/>
              <a:t>                    gals got loose from </a:t>
            </a:r>
          </a:p>
          <a:p>
            <a:pPr marL="0">
              <a:spcBef>
                <a:spcPts val="0"/>
              </a:spcBef>
              <a:buFontTx/>
              <a:buNone/>
              <a:defRPr/>
            </a:pPr>
            <a:r>
              <a:rPr lang="en-US" sz="2800" dirty="0" smtClean="0"/>
              <a:t>                  Kent State University </a:t>
            </a:r>
          </a:p>
          <a:p>
            <a:pPr marL="0">
              <a:spcBef>
                <a:spcPts val="0"/>
              </a:spcBef>
              <a:buFontTx/>
              <a:buNone/>
              <a:defRPr/>
            </a:pPr>
            <a:r>
              <a:rPr lang="en-US" sz="2800" dirty="0" smtClean="0"/>
              <a:t>back in 1961 and have migrated </a:t>
            </a:r>
          </a:p>
          <a:p>
            <a:pPr marL="0">
              <a:spcBef>
                <a:spcPts val="0"/>
              </a:spcBef>
              <a:buFontTx/>
              <a:buNone/>
              <a:defRPr/>
            </a:pPr>
            <a:r>
              <a:rPr lang="en-US" sz="2800" dirty="0" smtClean="0"/>
              <a:t>and thrived throughout our county. </a:t>
            </a:r>
          </a:p>
          <a:p>
            <a:pPr marL="0" algn="ctr">
              <a:spcBef>
                <a:spcPts val="0"/>
              </a:spcBef>
              <a:buFontTx/>
              <a:buNone/>
              <a:defRPr/>
            </a:pPr>
            <a:endParaRPr lang="en-US" sz="2800" dirty="0" smtClean="0"/>
          </a:p>
          <a:p>
            <a:pPr marL="0" algn="ctr">
              <a:spcBef>
                <a:spcPts val="0"/>
              </a:spcBef>
              <a:buFontTx/>
              <a:buNone/>
              <a:defRPr/>
            </a:pPr>
            <a:endParaRPr lang="en-US" sz="1000" dirty="0" smtClean="0"/>
          </a:p>
        </p:txBody>
      </p:sp>
      <p:pic>
        <p:nvPicPr>
          <p:cNvPr id="7" name="Picture 6" descr="SQ-HT-4.jpg"/>
          <p:cNvPicPr>
            <a:picLocks noChangeAspect="1"/>
          </p:cNvPicPr>
          <p:nvPr/>
        </p:nvPicPr>
        <p:blipFill>
          <a:blip r:embed="rId2" cstate="print"/>
          <a:stretch>
            <a:fillRect/>
          </a:stretch>
        </p:blipFill>
        <p:spPr>
          <a:xfrm>
            <a:off x="6172200" y="3581400"/>
            <a:ext cx="2378707" cy="2438400"/>
          </a:xfrm>
          <a:prstGeom prst="rect">
            <a:avLst/>
          </a:prstGeom>
          <a:ln>
            <a:noFill/>
          </a:ln>
          <a:effectLst>
            <a:outerShdw blurRad="190500" algn="tl" rotWithShape="0">
              <a:srgbClr val="000000">
                <a:alpha val="70000"/>
              </a:srgbClr>
            </a:outerShdw>
          </a:effectLst>
        </p:spPr>
      </p:pic>
      <p:pic>
        <p:nvPicPr>
          <p:cNvPr id="6"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 y="2057400"/>
            <a:ext cx="1945157" cy="20764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p>
            <a:endParaRPr lang="en-US" smtClean="0"/>
          </a:p>
          <a:p>
            <a:fld id="{29187148-5421-403B-9D76-92E7CF6C431E}" type="slidenum">
              <a:rPr lang="en-US" smtClean="0"/>
              <a:pPr/>
              <a:t>13</a:t>
            </a:fld>
            <a:endParaRPr lang="en-US" smtClean="0"/>
          </a:p>
        </p:txBody>
      </p:sp>
      <p:sp>
        <p:nvSpPr>
          <p:cNvPr id="5"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20484" name="Rectangle 7"/>
          <p:cNvSpPr>
            <a:spLocks noChangeArrowheads="1"/>
          </p:cNvSpPr>
          <p:nvPr/>
        </p:nvSpPr>
        <p:spPr bwMode="auto">
          <a:xfrm>
            <a:off x="152400" y="381000"/>
            <a:ext cx="8534400" cy="2677656"/>
          </a:xfrm>
          <a:prstGeom prst="rect">
            <a:avLst/>
          </a:prstGeom>
          <a:noFill/>
          <a:ln w="9525">
            <a:noFill/>
            <a:miter lim="800000"/>
            <a:headEnd/>
            <a:tailEnd/>
          </a:ln>
        </p:spPr>
        <p:txBody>
          <a:bodyPr wrap="square">
            <a:spAutoFit/>
          </a:bodyPr>
          <a:lstStyle/>
          <a:p>
            <a:r>
              <a:rPr lang="en-US" b="1" i="1" dirty="0"/>
              <a:t>November 14, 2005 - Our first Officers were elected: </a:t>
            </a:r>
          </a:p>
          <a:p>
            <a:r>
              <a:rPr lang="en-US" dirty="0"/>
              <a:t>  </a:t>
            </a:r>
            <a:r>
              <a:rPr lang="en-US" b="1" dirty="0"/>
              <a:t>WB8LCD – President</a:t>
            </a:r>
          </a:p>
          <a:p>
            <a:r>
              <a:rPr lang="en-US" dirty="0"/>
              <a:t>  </a:t>
            </a:r>
            <a:r>
              <a:rPr lang="en-US" b="1" dirty="0"/>
              <a:t>KC8PD – Vice President</a:t>
            </a:r>
            <a:r>
              <a:rPr lang="en-US" dirty="0"/>
              <a:t>, appointed as PIO</a:t>
            </a:r>
          </a:p>
          <a:p>
            <a:r>
              <a:rPr lang="en-US" dirty="0"/>
              <a:t>  </a:t>
            </a:r>
            <a:r>
              <a:rPr lang="en-US" b="1" dirty="0"/>
              <a:t>KB8UUZ – Treasurer</a:t>
            </a:r>
            <a:r>
              <a:rPr lang="en-US" dirty="0"/>
              <a:t>, appointed as Secretary</a:t>
            </a:r>
          </a:p>
          <a:p>
            <a:r>
              <a:rPr lang="en-US" dirty="0"/>
              <a:t>  </a:t>
            </a:r>
            <a:r>
              <a:rPr lang="en-US" b="1" dirty="0"/>
              <a:t>KB8VJL – 3 Year Trustee</a:t>
            </a:r>
            <a:r>
              <a:rPr lang="en-US" dirty="0"/>
              <a:t>, appointed as Club Call Trustee</a:t>
            </a:r>
          </a:p>
          <a:p>
            <a:r>
              <a:rPr lang="en-US" dirty="0"/>
              <a:t>  </a:t>
            </a:r>
            <a:r>
              <a:rPr lang="en-US" b="1" dirty="0"/>
              <a:t>W8KNO – 2 Year Trustee</a:t>
            </a:r>
          </a:p>
          <a:p>
            <a:r>
              <a:rPr lang="en-US" dirty="0"/>
              <a:t>  </a:t>
            </a:r>
            <a:r>
              <a:rPr lang="en-US" b="1" dirty="0"/>
              <a:t>KB8DPN – 1 Year Trustee</a:t>
            </a:r>
            <a:r>
              <a:rPr lang="en-US" dirty="0"/>
              <a:t>, appointed as Webmaster</a:t>
            </a:r>
          </a:p>
        </p:txBody>
      </p:sp>
      <p:pic>
        <p:nvPicPr>
          <p:cNvPr id="19461" name="Picture 9" descr="010906-13a.jpg"/>
          <p:cNvPicPr>
            <a:picLocks noChangeAspect="1"/>
          </p:cNvPicPr>
          <p:nvPr/>
        </p:nvPicPr>
        <p:blipFill>
          <a:blip r:embed="rId2" cstate="print"/>
          <a:srcRect/>
          <a:stretch>
            <a:fillRect/>
          </a:stretch>
        </p:blipFill>
        <p:spPr bwMode="auto">
          <a:xfrm>
            <a:off x="914400" y="3200400"/>
            <a:ext cx="7181850" cy="28352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p:spPr>
        <p:txBody>
          <a:bodyPr/>
          <a:lstStyle/>
          <a:p>
            <a:endParaRPr lang="en-US" smtClean="0"/>
          </a:p>
          <a:p>
            <a:fld id="{ADF69607-03B6-47D6-86C9-7387C6EB5D50}" type="slidenum">
              <a:rPr lang="en-US" smtClean="0"/>
              <a:pPr/>
              <a:t>14</a:t>
            </a:fld>
            <a:endParaRPr lang="en-US" smtClean="0"/>
          </a:p>
        </p:txBody>
      </p:sp>
      <p:sp>
        <p:nvSpPr>
          <p:cNvPr id="5"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26628" name="Rectangle 7"/>
          <p:cNvSpPr>
            <a:spLocks noChangeArrowheads="1"/>
          </p:cNvSpPr>
          <p:nvPr/>
        </p:nvSpPr>
        <p:spPr bwMode="auto">
          <a:xfrm>
            <a:off x="304800" y="228600"/>
            <a:ext cx="8686800" cy="1077218"/>
          </a:xfrm>
          <a:prstGeom prst="rect">
            <a:avLst/>
          </a:prstGeom>
          <a:noFill/>
          <a:ln w="9525">
            <a:noFill/>
            <a:miter lim="800000"/>
            <a:headEnd/>
            <a:tailEnd/>
          </a:ln>
        </p:spPr>
        <p:txBody>
          <a:bodyPr>
            <a:spAutoFit/>
          </a:bodyPr>
          <a:lstStyle/>
          <a:p>
            <a:pPr algn="ctr"/>
            <a:r>
              <a:rPr lang="en-US" sz="3200" dirty="0"/>
              <a:t>A Member Certificate </a:t>
            </a:r>
            <a:r>
              <a:rPr lang="en-US" sz="3200" dirty="0" smtClean="0"/>
              <a:t>was designed and is still in use today. </a:t>
            </a:r>
            <a:endParaRPr lang="en-US" sz="3200" dirty="0"/>
          </a:p>
        </p:txBody>
      </p:sp>
      <p:pic>
        <p:nvPicPr>
          <p:cNvPr id="26629" name="Picture 6" descr="MemberCert.bmp"/>
          <p:cNvPicPr>
            <a:picLocks noChangeAspect="1"/>
          </p:cNvPicPr>
          <p:nvPr/>
        </p:nvPicPr>
        <p:blipFill>
          <a:blip r:embed="rId2" cstate="print"/>
          <a:srcRect/>
          <a:stretch>
            <a:fillRect/>
          </a:stretch>
        </p:blipFill>
        <p:spPr bwMode="auto">
          <a:xfrm>
            <a:off x="1600200" y="1295400"/>
            <a:ext cx="6248400" cy="48371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p>
            <a:endParaRPr lang="en-US" smtClean="0"/>
          </a:p>
          <a:p>
            <a:fld id="{15F6987F-82FA-4BA3-A440-6866CF4365FA}" type="slidenum">
              <a:rPr lang="en-US" smtClean="0"/>
              <a:pPr/>
              <a:t>15</a:t>
            </a:fld>
            <a:endParaRPr lang="en-US" smtClean="0"/>
          </a:p>
        </p:txBody>
      </p:sp>
      <p:sp>
        <p:nvSpPr>
          <p:cNvPr id="5"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25604" name="Rectangle 7"/>
          <p:cNvSpPr>
            <a:spLocks noChangeArrowheads="1"/>
          </p:cNvSpPr>
          <p:nvPr/>
        </p:nvSpPr>
        <p:spPr bwMode="auto">
          <a:xfrm>
            <a:off x="228600" y="381000"/>
            <a:ext cx="8686800" cy="2308324"/>
          </a:xfrm>
          <a:prstGeom prst="rect">
            <a:avLst/>
          </a:prstGeom>
          <a:noFill/>
          <a:ln w="9525">
            <a:noFill/>
            <a:miter lim="800000"/>
            <a:headEnd/>
            <a:tailEnd/>
          </a:ln>
        </p:spPr>
        <p:txBody>
          <a:bodyPr>
            <a:spAutoFit/>
          </a:bodyPr>
          <a:lstStyle/>
          <a:p>
            <a:pPr algn="ctr"/>
            <a:r>
              <a:rPr lang="en-US" sz="3600" dirty="0" smtClean="0"/>
              <a:t>Our club call sign arrived: </a:t>
            </a:r>
            <a:r>
              <a:rPr lang="en-US" sz="3600" b="1" dirty="0" smtClean="0"/>
              <a:t>KD8CKP</a:t>
            </a:r>
          </a:p>
          <a:p>
            <a:pPr algn="ctr"/>
            <a:r>
              <a:rPr lang="en-US" sz="3600" dirty="0" smtClean="0"/>
              <a:t>The </a:t>
            </a:r>
            <a:r>
              <a:rPr lang="en-US" sz="3600" dirty="0"/>
              <a:t>web site domain name   </a:t>
            </a:r>
          </a:p>
          <a:p>
            <a:pPr algn="ctr"/>
            <a:r>
              <a:rPr lang="en-US" sz="3600" dirty="0"/>
              <a:t> </a:t>
            </a:r>
            <a:r>
              <a:rPr lang="en-US" sz="3600" b="1" i="1" dirty="0">
                <a:solidFill>
                  <a:srgbClr val="FF0000"/>
                </a:solidFill>
              </a:rPr>
              <a:t>WWW . PORTCARS . ORG  </a:t>
            </a:r>
          </a:p>
          <a:p>
            <a:pPr algn="ctr"/>
            <a:r>
              <a:rPr lang="en-US" sz="3600" dirty="0"/>
              <a:t>was obtained &amp; the web site went on-line. </a:t>
            </a:r>
          </a:p>
        </p:txBody>
      </p:sp>
      <p:pic>
        <p:nvPicPr>
          <p:cNvPr id="25605" name="Picture 6" descr="web-3.JPG"/>
          <p:cNvPicPr>
            <a:picLocks noChangeAspect="1"/>
          </p:cNvPicPr>
          <p:nvPr/>
        </p:nvPicPr>
        <p:blipFill>
          <a:blip r:embed="rId2" cstate="print"/>
          <a:srcRect/>
          <a:stretch>
            <a:fillRect/>
          </a:stretch>
        </p:blipFill>
        <p:spPr bwMode="auto">
          <a:xfrm>
            <a:off x="2514600" y="2819400"/>
            <a:ext cx="4523020" cy="32004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16</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4" name="Picture 3" descr="Web-Today.jpg"/>
          <p:cNvPicPr>
            <a:picLocks noChangeAspect="1"/>
          </p:cNvPicPr>
          <p:nvPr/>
        </p:nvPicPr>
        <p:blipFill>
          <a:blip r:embed="rId2" cstate="print"/>
          <a:stretch>
            <a:fillRect/>
          </a:stretch>
        </p:blipFill>
        <p:spPr>
          <a:xfrm>
            <a:off x="1066800" y="1066800"/>
            <a:ext cx="7170420" cy="449028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a:noFill/>
        </p:spPr>
        <p:txBody>
          <a:bodyPr/>
          <a:lstStyle/>
          <a:p>
            <a:endParaRPr lang="en-US" smtClean="0"/>
          </a:p>
          <a:p>
            <a:fld id="{C3F0A187-860B-403A-B08E-4697D77C9CC8}" type="slidenum">
              <a:rPr lang="en-US" smtClean="0"/>
              <a:pPr/>
              <a:t>17</a:t>
            </a:fld>
            <a:endParaRPr lang="en-US" smtClean="0"/>
          </a:p>
        </p:txBody>
      </p:sp>
      <p:sp>
        <p:nvSpPr>
          <p:cNvPr id="5"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29700" name="Rectangle 7"/>
          <p:cNvSpPr>
            <a:spLocks noChangeArrowheads="1"/>
          </p:cNvSpPr>
          <p:nvPr/>
        </p:nvSpPr>
        <p:spPr bwMode="auto">
          <a:xfrm>
            <a:off x="228600" y="609600"/>
            <a:ext cx="8686800" cy="5078313"/>
          </a:xfrm>
          <a:prstGeom prst="rect">
            <a:avLst/>
          </a:prstGeom>
          <a:noFill/>
          <a:ln w="9525">
            <a:noFill/>
            <a:miter lim="800000"/>
            <a:headEnd/>
            <a:tailEnd/>
          </a:ln>
        </p:spPr>
        <p:txBody>
          <a:bodyPr wrap="square">
            <a:spAutoFit/>
          </a:bodyPr>
          <a:lstStyle/>
          <a:p>
            <a:pPr algn="ctr"/>
            <a:r>
              <a:rPr lang="en-US" sz="3200" dirty="0" smtClean="0"/>
              <a:t>Permission was obtained to use the Kent Repeater on 146.895 for club nets. A </a:t>
            </a:r>
            <a:r>
              <a:rPr lang="en-US" sz="3200" dirty="0"/>
              <a:t>net control schedule was set for the next few months and our first 2 meter net was to be held on January 5</a:t>
            </a:r>
            <a:r>
              <a:rPr lang="en-US" sz="3200" baseline="30000" dirty="0"/>
              <a:t>th</a:t>
            </a:r>
            <a:r>
              <a:rPr lang="en-US" sz="3200" dirty="0"/>
              <a:t>.  </a:t>
            </a:r>
          </a:p>
          <a:p>
            <a:pPr algn="ctr"/>
            <a:endParaRPr lang="en-US" sz="3200" dirty="0"/>
          </a:p>
          <a:p>
            <a:pPr algn="ctr"/>
            <a:r>
              <a:rPr lang="en-US" sz="3200" b="1" dirty="0"/>
              <a:t>December 2005 </a:t>
            </a:r>
            <a:r>
              <a:rPr lang="en-US" sz="3200" dirty="0"/>
              <a:t>– During December a few more people heard about the new club and immediately sent in dues for 2006 and our membership was up to </a:t>
            </a:r>
            <a:r>
              <a:rPr lang="en-US" sz="3200" b="1" dirty="0"/>
              <a:t>12</a:t>
            </a:r>
            <a:r>
              <a:rPr lang="en-US" sz="3200" dirty="0" smtClean="0"/>
              <a:t>.</a:t>
            </a:r>
            <a:r>
              <a:rPr lang="en-US" sz="3600" dirty="0" smtClean="0"/>
              <a:t> </a:t>
            </a:r>
            <a:endParaRPr lang="en-US" sz="3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p:spPr>
        <p:txBody>
          <a:bodyPr/>
          <a:lstStyle/>
          <a:p>
            <a:endParaRPr lang="en-US" smtClean="0"/>
          </a:p>
          <a:p>
            <a:fld id="{D79E2430-33C6-4D8D-9EF9-F8F79DAD062B}" type="slidenum">
              <a:rPr lang="en-US" smtClean="0"/>
              <a:pPr/>
              <a:t>18</a:t>
            </a:fld>
            <a:endParaRPr lang="en-US" smtClean="0"/>
          </a:p>
        </p:txBody>
      </p:sp>
      <p:sp>
        <p:nvSpPr>
          <p:cNvPr id="5"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36868" name="Rectangle 7"/>
          <p:cNvSpPr>
            <a:spLocks noChangeArrowheads="1"/>
          </p:cNvSpPr>
          <p:nvPr/>
        </p:nvSpPr>
        <p:spPr bwMode="auto">
          <a:xfrm>
            <a:off x="533400" y="533400"/>
            <a:ext cx="8305800" cy="1754326"/>
          </a:xfrm>
          <a:prstGeom prst="rect">
            <a:avLst/>
          </a:prstGeom>
          <a:noFill/>
          <a:ln w="9525">
            <a:noFill/>
            <a:miter lim="800000"/>
            <a:headEnd/>
            <a:tailEnd/>
          </a:ln>
        </p:spPr>
        <p:txBody>
          <a:bodyPr wrap="square">
            <a:spAutoFit/>
          </a:bodyPr>
          <a:lstStyle/>
          <a:p>
            <a:r>
              <a:rPr lang="en-US" sz="3600" b="1" dirty="0"/>
              <a:t>January 5, 2006</a:t>
            </a:r>
            <a:r>
              <a:rPr lang="en-US" sz="3600" dirty="0"/>
              <a:t> – the First PCARS 2 meter net was held at 8 pm on the Kent repeater and there were </a:t>
            </a:r>
            <a:r>
              <a:rPr lang="en-US" sz="3600" b="1" dirty="0"/>
              <a:t>18</a:t>
            </a:r>
            <a:r>
              <a:rPr lang="en-US" sz="3600" dirty="0"/>
              <a:t> check-ins.</a:t>
            </a:r>
            <a:endParaRPr lang="en-US" dirty="0"/>
          </a:p>
        </p:txBody>
      </p:sp>
      <p:pic>
        <p:nvPicPr>
          <p:cNvPr id="36869" name="Picture 5" descr="OldMi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685800" y="2774110"/>
            <a:ext cx="1704975" cy="2994025"/>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4600" y="2209800"/>
            <a:ext cx="6107986" cy="412264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0"/>
          </p:nvPr>
        </p:nvSpPr>
        <p:spPr>
          <a:noFill/>
        </p:spPr>
        <p:txBody>
          <a:bodyPr/>
          <a:lstStyle/>
          <a:p>
            <a:endParaRPr lang="en-US" smtClean="0"/>
          </a:p>
          <a:p>
            <a:fld id="{02A4B322-5352-4A52-816B-92B046F078B3}" type="slidenum">
              <a:rPr lang="en-US" smtClean="0"/>
              <a:pPr/>
              <a:t>19</a:t>
            </a:fld>
            <a:endParaRPr lang="en-US" smtClean="0"/>
          </a:p>
        </p:txBody>
      </p:sp>
      <p:sp>
        <p:nvSpPr>
          <p:cNvPr id="5"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37892" name="Rectangle 7"/>
          <p:cNvSpPr>
            <a:spLocks noChangeArrowheads="1"/>
          </p:cNvSpPr>
          <p:nvPr/>
        </p:nvSpPr>
        <p:spPr bwMode="auto">
          <a:xfrm>
            <a:off x="304800" y="381001"/>
            <a:ext cx="8534400" cy="2616101"/>
          </a:xfrm>
          <a:prstGeom prst="rect">
            <a:avLst/>
          </a:prstGeom>
          <a:noFill/>
          <a:ln w="9525">
            <a:noFill/>
            <a:miter lim="800000"/>
            <a:headEnd/>
            <a:tailEnd/>
          </a:ln>
        </p:spPr>
        <p:txBody>
          <a:bodyPr wrap="square">
            <a:spAutoFit/>
          </a:bodyPr>
          <a:lstStyle/>
          <a:p>
            <a:pPr algn="ctr"/>
            <a:r>
              <a:rPr lang="en-US" sz="2800" b="1" dirty="0"/>
              <a:t>January 9, 2006 was </a:t>
            </a:r>
            <a:r>
              <a:rPr lang="en-US" sz="2800" b="1" dirty="0" smtClean="0"/>
              <a:t>PCARS first full meeting</a:t>
            </a:r>
            <a:endParaRPr lang="en-US" sz="2800" b="1" dirty="0"/>
          </a:p>
          <a:p>
            <a:endParaRPr lang="en-US" sz="1000" dirty="0" smtClean="0"/>
          </a:p>
          <a:p>
            <a:pPr algn="ctr"/>
            <a:r>
              <a:rPr lang="en-US" dirty="0" smtClean="0"/>
              <a:t>The meeting started promptly at 7:00 pm and there were almost </a:t>
            </a:r>
            <a:r>
              <a:rPr lang="en-US" b="1" dirty="0" smtClean="0"/>
              <a:t>40 </a:t>
            </a:r>
            <a:r>
              <a:rPr lang="en-US" dirty="0" smtClean="0"/>
              <a:t>people in attendance! </a:t>
            </a:r>
          </a:p>
          <a:p>
            <a:pPr algn="ctr"/>
            <a:endParaRPr lang="en-US" sz="1000" dirty="0" smtClean="0"/>
          </a:p>
          <a:p>
            <a:pPr algn="ctr"/>
            <a:r>
              <a:rPr lang="en-US" dirty="0" smtClean="0"/>
              <a:t>During the evening 12 new members signed up bringing the total to </a:t>
            </a:r>
            <a:r>
              <a:rPr lang="en-US" b="1" dirty="0" smtClean="0"/>
              <a:t>26</a:t>
            </a:r>
            <a:r>
              <a:rPr lang="en-US" dirty="0" smtClean="0"/>
              <a:t>.  </a:t>
            </a:r>
          </a:p>
          <a:p>
            <a:endParaRPr lang="en-US" sz="1000" dirty="0"/>
          </a:p>
          <a:p>
            <a:endParaRPr lang="en-US" sz="1000" dirty="0"/>
          </a:p>
        </p:txBody>
      </p:sp>
      <p:pic>
        <p:nvPicPr>
          <p:cNvPr id="37893" name="Picture 5" descr="010906-2.jpg"/>
          <p:cNvPicPr>
            <a:picLocks noChangeAspect="1"/>
          </p:cNvPicPr>
          <p:nvPr/>
        </p:nvPicPr>
        <p:blipFill>
          <a:blip r:embed="rId2" cstate="print"/>
          <a:srcRect/>
          <a:stretch>
            <a:fillRect/>
          </a:stretch>
        </p:blipFill>
        <p:spPr bwMode="auto">
          <a:xfrm>
            <a:off x="685800" y="2743200"/>
            <a:ext cx="7787777" cy="32766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0"/>
          </p:nvPr>
        </p:nvSpPr>
        <p:spPr>
          <a:noFill/>
        </p:spPr>
        <p:txBody>
          <a:bodyPr/>
          <a:lstStyle/>
          <a:p>
            <a:endParaRPr lang="en-US" smtClean="0"/>
          </a:p>
          <a:p>
            <a:fld id="{BDA55634-6665-4CBB-BF31-5312DBFEE92B}" type="slidenum">
              <a:rPr lang="en-US" smtClean="0"/>
              <a:pPr/>
              <a:t>2</a:t>
            </a:fld>
            <a:endParaRPr lang="en-US" smtClean="0"/>
          </a:p>
        </p:txBody>
      </p:sp>
      <p:sp>
        <p:nvSpPr>
          <p:cNvPr id="3075" name="Footer Placeholder 4"/>
          <p:cNvSpPr>
            <a:spLocks noGrp="1"/>
          </p:cNvSpPr>
          <p:nvPr>
            <p:ph type="ftr" sz="quarter" idx="11"/>
          </p:nvPr>
        </p:nvSpPr>
        <p:spPr>
          <a:noFill/>
        </p:spPr>
        <p:txBody>
          <a:bodyPr/>
          <a:lstStyle/>
          <a:p>
            <a:r>
              <a:rPr lang="en-US" smtClean="0"/>
              <a:t>              </a:t>
            </a:r>
          </a:p>
          <a:p>
            <a:r>
              <a:rPr lang="en-US" smtClean="0"/>
              <a:t>             </a:t>
            </a:r>
            <a:endParaRPr lang="en-US" sz="1400" smtClean="0">
              <a:latin typeface="Times New Roman" charset="0"/>
            </a:endParaRPr>
          </a:p>
        </p:txBody>
      </p:sp>
      <p:pic>
        <p:nvPicPr>
          <p:cNvPr id="6" name="Picture 5" descr="PCARS-10AnniversaryRibbon.jpg"/>
          <p:cNvPicPr>
            <a:picLocks noChangeAspect="1"/>
          </p:cNvPicPr>
          <p:nvPr/>
        </p:nvPicPr>
        <p:blipFill>
          <a:blip r:embed="rId2" cstate="print">
            <a:clrChange>
              <a:clrFrom>
                <a:srgbClr val="FFFFFF"/>
              </a:clrFrom>
              <a:clrTo>
                <a:srgbClr val="FFFFFF">
                  <a:alpha val="0"/>
                </a:srgbClr>
              </a:clrTo>
            </a:clrChange>
          </a:blip>
          <a:stretch>
            <a:fillRect/>
          </a:stretch>
        </p:blipFill>
        <p:spPr>
          <a:xfrm>
            <a:off x="88071" y="2286000"/>
            <a:ext cx="4493795" cy="2057400"/>
          </a:xfrm>
          <a:prstGeom prst="rect">
            <a:avLst/>
          </a:prstGeom>
        </p:spPr>
      </p:pic>
      <p:pic>
        <p:nvPicPr>
          <p:cNvPr id="7" name="Picture 6" descr="PartIV.jpg"/>
          <p:cNvPicPr>
            <a:picLocks noChangeAspect="1"/>
          </p:cNvPicPr>
          <p:nvPr/>
        </p:nvPicPr>
        <p:blipFill>
          <a:blip r:embed="rId3" cstate="print"/>
          <a:stretch>
            <a:fillRect/>
          </a:stretch>
        </p:blipFill>
        <p:spPr>
          <a:xfrm>
            <a:off x="4572000" y="457200"/>
            <a:ext cx="4380182" cy="5715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0"/>
          </p:nvPr>
        </p:nvSpPr>
        <p:spPr>
          <a:noFill/>
        </p:spPr>
        <p:txBody>
          <a:bodyPr/>
          <a:lstStyle/>
          <a:p>
            <a:endParaRPr lang="en-US" smtClean="0"/>
          </a:p>
          <a:p>
            <a:fld id="{02A4B322-5352-4A52-816B-92B046F078B3}" type="slidenum">
              <a:rPr lang="en-US" smtClean="0"/>
              <a:pPr/>
              <a:t>20</a:t>
            </a:fld>
            <a:endParaRPr lang="en-US" smtClean="0"/>
          </a:p>
        </p:txBody>
      </p:sp>
      <p:sp>
        <p:nvSpPr>
          <p:cNvPr id="5"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37892" name="Rectangle 7"/>
          <p:cNvSpPr>
            <a:spLocks noChangeArrowheads="1"/>
          </p:cNvSpPr>
          <p:nvPr/>
        </p:nvSpPr>
        <p:spPr bwMode="auto">
          <a:xfrm>
            <a:off x="304800" y="381001"/>
            <a:ext cx="8534400" cy="1723549"/>
          </a:xfrm>
          <a:prstGeom prst="rect">
            <a:avLst/>
          </a:prstGeom>
          <a:noFill/>
          <a:ln w="9525">
            <a:noFill/>
            <a:miter lim="800000"/>
            <a:headEnd/>
            <a:tailEnd/>
          </a:ln>
        </p:spPr>
        <p:txBody>
          <a:bodyPr wrap="square">
            <a:spAutoFit/>
          </a:bodyPr>
          <a:lstStyle/>
          <a:p>
            <a:pPr algn="ctr"/>
            <a:r>
              <a:rPr lang="en-US" sz="2800" b="1" dirty="0" smtClean="0"/>
              <a:t>December 2015 meeting</a:t>
            </a:r>
            <a:endParaRPr lang="en-US" sz="2800" b="1" dirty="0"/>
          </a:p>
          <a:p>
            <a:endParaRPr lang="en-US" sz="1000" dirty="0"/>
          </a:p>
          <a:p>
            <a:pPr algn="ctr"/>
            <a:r>
              <a:rPr lang="en-US" dirty="0" smtClean="0"/>
              <a:t>Membership has grown over the years and the latest membership number issued is 314</a:t>
            </a:r>
            <a:endParaRPr lang="en-US" dirty="0"/>
          </a:p>
          <a:p>
            <a:endParaRPr lang="en-US" sz="1000" dirty="0"/>
          </a:p>
          <a:p>
            <a:endParaRPr lang="en-US" sz="1000" dirty="0"/>
          </a:p>
        </p:txBody>
      </p:sp>
      <p:pic>
        <p:nvPicPr>
          <p:cNvPr id="60418" name="Picture 2" descr="D:\PCARS-Photos\2015 pics\Meetings\Mtg-14Dec2015\mtg-3.bmp"/>
          <p:cNvPicPr>
            <a:picLocks noChangeAspect="1" noChangeArrowheads="1"/>
          </p:cNvPicPr>
          <p:nvPr/>
        </p:nvPicPr>
        <p:blipFill>
          <a:blip r:embed="rId2" cstate="print"/>
          <a:srcRect/>
          <a:stretch>
            <a:fillRect/>
          </a:stretch>
        </p:blipFill>
        <p:spPr bwMode="auto">
          <a:xfrm>
            <a:off x="6043592" y="2133600"/>
            <a:ext cx="2957975" cy="3505200"/>
          </a:xfrm>
          <a:prstGeom prst="rect">
            <a:avLst/>
          </a:prstGeom>
          <a:noFill/>
        </p:spPr>
      </p:pic>
      <p:pic>
        <p:nvPicPr>
          <p:cNvPr id="60419" name="Picture 3" descr="D:\PCARS-Photos\2015 pics\Meetings\Mtg-14Dec2015\mtg-1.jpg"/>
          <p:cNvPicPr>
            <a:picLocks noChangeAspect="1" noChangeArrowheads="1"/>
          </p:cNvPicPr>
          <p:nvPr/>
        </p:nvPicPr>
        <p:blipFill>
          <a:blip r:embed="rId3" cstate="print"/>
          <a:srcRect/>
          <a:stretch>
            <a:fillRect/>
          </a:stretch>
        </p:blipFill>
        <p:spPr bwMode="auto">
          <a:xfrm>
            <a:off x="152400" y="2133600"/>
            <a:ext cx="2804160" cy="3505200"/>
          </a:xfrm>
          <a:prstGeom prst="rect">
            <a:avLst/>
          </a:prstGeom>
          <a:noFill/>
        </p:spPr>
      </p:pic>
      <p:pic>
        <p:nvPicPr>
          <p:cNvPr id="60420" name="Picture 4" descr="D:\PCARS-Photos\2015 pics\Meetings\Mtg-14Dec2015\mtg-2.jpg"/>
          <p:cNvPicPr>
            <a:picLocks noChangeAspect="1" noChangeArrowheads="1"/>
          </p:cNvPicPr>
          <p:nvPr/>
        </p:nvPicPr>
        <p:blipFill>
          <a:blip r:embed="rId4" cstate="print"/>
          <a:srcRect/>
          <a:stretch>
            <a:fillRect/>
          </a:stretch>
        </p:blipFill>
        <p:spPr bwMode="auto">
          <a:xfrm>
            <a:off x="3124200" y="2133600"/>
            <a:ext cx="2804160" cy="35052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p:cNvSpPr>
            <a:spLocks noGrp="1"/>
          </p:cNvSpPr>
          <p:nvPr>
            <p:ph type="sldNum" sz="quarter" idx="10"/>
          </p:nvPr>
        </p:nvSpPr>
        <p:spPr>
          <a:noFill/>
        </p:spPr>
        <p:txBody>
          <a:bodyPr/>
          <a:lstStyle/>
          <a:p>
            <a:endParaRPr lang="en-US" smtClean="0"/>
          </a:p>
          <a:p>
            <a:fld id="{6863095B-0215-47C5-9144-29034BEE8E3D}" type="slidenum">
              <a:rPr lang="en-US" smtClean="0"/>
              <a:pPr/>
              <a:t>21</a:t>
            </a:fld>
            <a:endParaRPr lang="en-US" smtClean="0"/>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5060" name="TextBox 3"/>
          <p:cNvSpPr txBox="1">
            <a:spLocks noChangeArrowheads="1"/>
          </p:cNvSpPr>
          <p:nvPr/>
        </p:nvSpPr>
        <p:spPr bwMode="auto">
          <a:xfrm>
            <a:off x="381000" y="381000"/>
            <a:ext cx="8382000" cy="1938992"/>
          </a:xfrm>
          <a:prstGeom prst="rect">
            <a:avLst/>
          </a:prstGeom>
          <a:noFill/>
          <a:ln w="9525">
            <a:noFill/>
            <a:miter lim="800000"/>
            <a:headEnd/>
            <a:tailEnd/>
          </a:ln>
        </p:spPr>
        <p:txBody>
          <a:bodyPr>
            <a:spAutoFit/>
          </a:bodyPr>
          <a:lstStyle/>
          <a:p>
            <a:pPr algn="ctr"/>
            <a:r>
              <a:rPr lang="en-US" sz="4000" dirty="0"/>
              <a:t>February 25, 2006 – the first </a:t>
            </a:r>
            <a:r>
              <a:rPr lang="en-US" sz="4000" b="1" dirty="0"/>
              <a:t>F.Y.A.O</a:t>
            </a:r>
            <a:r>
              <a:rPr lang="en-US" sz="4000" b="1" dirty="0" smtClean="0"/>
              <a:t>.</a:t>
            </a:r>
            <a:endParaRPr lang="en-US" sz="4000" b="1" dirty="0"/>
          </a:p>
          <a:p>
            <a:pPr algn="ctr"/>
            <a:r>
              <a:rPr lang="en-US" sz="4000" dirty="0"/>
              <a:t>At Towner’s Woods Park</a:t>
            </a:r>
          </a:p>
        </p:txBody>
      </p:sp>
      <p:pic>
        <p:nvPicPr>
          <p:cNvPr id="45061" name="Picture 4" descr="TownerWoodEntrance.jpg"/>
          <p:cNvPicPr>
            <a:picLocks noChangeAspect="1"/>
          </p:cNvPicPr>
          <p:nvPr/>
        </p:nvPicPr>
        <p:blipFill>
          <a:blip r:embed="rId2" cstate="print"/>
          <a:srcRect/>
          <a:stretch>
            <a:fillRect/>
          </a:stretch>
        </p:blipFill>
        <p:spPr bwMode="auto">
          <a:xfrm>
            <a:off x="533400" y="2590800"/>
            <a:ext cx="8175625" cy="32004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1"/>
          <p:cNvSpPr>
            <a:spLocks noGrp="1"/>
          </p:cNvSpPr>
          <p:nvPr>
            <p:ph type="sldNum" sz="quarter" idx="10"/>
          </p:nvPr>
        </p:nvSpPr>
        <p:spPr>
          <a:noFill/>
        </p:spPr>
        <p:txBody>
          <a:bodyPr/>
          <a:lstStyle/>
          <a:p>
            <a:endParaRPr lang="en-US" dirty="0" smtClean="0"/>
          </a:p>
          <a:p>
            <a:fld id="{EF050DB2-90E1-486C-BCB2-D7138D421181}" type="slidenum">
              <a:rPr lang="en-US" smtClean="0"/>
              <a:pPr/>
              <a:t>22</a:t>
            </a:fld>
            <a:endParaRPr lang="en-US" dirty="0" smtClean="0"/>
          </a:p>
        </p:txBody>
      </p:sp>
      <p:sp>
        <p:nvSpPr>
          <p:cNvPr id="3" name="Footer Placeholder 2"/>
          <p:cNvSpPr>
            <a:spLocks noGrp="1"/>
          </p:cNvSpPr>
          <p:nvPr>
            <p:ph type="ftr" sz="quarter" idx="11"/>
          </p:nvPr>
        </p:nvSpPr>
        <p:spPr/>
        <p:txBody>
          <a:bodyPr/>
          <a:lstStyle/>
          <a:p>
            <a:pPr>
              <a:defRPr/>
            </a:pPr>
            <a:r>
              <a:rPr lang="en-US" dirty="0" smtClean="0"/>
              <a:t>              </a:t>
            </a:r>
          </a:p>
          <a:p>
            <a:pPr>
              <a:defRPr/>
            </a:pPr>
            <a:r>
              <a:rPr lang="en-US" dirty="0" smtClean="0"/>
              <a:t>             </a:t>
            </a:r>
            <a:r>
              <a:rPr lang="en-US" i="1" dirty="0" smtClean="0">
                <a:solidFill>
                  <a:schemeClr val="accent2"/>
                </a:solidFill>
                <a:effectLst>
                  <a:outerShdw blurRad="38100" dist="38100" dir="2700000" algn="tl">
                    <a:srgbClr val="000000"/>
                  </a:outerShdw>
                </a:effectLst>
              </a:rPr>
              <a:t>Portage County Amateur Radio Service, Inc. (PCARS)</a:t>
            </a:r>
            <a:endParaRPr lang="en-US" sz="1400" dirty="0">
              <a:latin typeface="Times New Roman" charset="0"/>
            </a:endParaRPr>
          </a:p>
        </p:txBody>
      </p:sp>
      <p:pic>
        <p:nvPicPr>
          <p:cNvPr id="46085" name="Picture 7" descr="KB8UUZ-WB8LCD-KB8VJL-N4TIE-KB8JHS-KC8JGJ-WB8FEW-KC8RJR-25Feb06-7.jpg"/>
          <p:cNvPicPr>
            <a:picLocks noChangeAspect="1"/>
          </p:cNvPicPr>
          <p:nvPr/>
        </p:nvPicPr>
        <p:blipFill>
          <a:blip r:embed="rId2" cstate="print"/>
          <a:srcRect/>
          <a:stretch>
            <a:fillRect/>
          </a:stretch>
        </p:blipFill>
        <p:spPr bwMode="auto">
          <a:xfrm>
            <a:off x="1600200" y="381000"/>
            <a:ext cx="7315200" cy="1828800"/>
          </a:xfrm>
          <a:prstGeom prst="rect">
            <a:avLst/>
          </a:prstGeom>
          <a:noFill/>
          <a:ln w="9525">
            <a:noFill/>
            <a:miter lim="800000"/>
            <a:headEnd/>
            <a:tailEnd/>
          </a:ln>
        </p:spPr>
      </p:pic>
      <p:sp>
        <p:nvSpPr>
          <p:cNvPr id="46086" name="TextBox 11"/>
          <p:cNvSpPr txBox="1">
            <a:spLocks noChangeArrowheads="1"/>
          </p:cNvSpPr>
          <p:nvPr/>
        </p:nvSpPr>
        <p:spPr bwMode="auto">
          <a:xfrm>
            <a:off x="152400" y="2667000"/>
            <a:ext cx="8839200" cy="1200150"/>
          </a:xfrm>
          <a:prstGeom prst="rect">
            <a:avLst/>
          </a:prstGeom>
          <a:noFill/>
          <a:ln w="9525">
            <a:noFill/>
            <a:miter lim="800000"/>
            <a:headEnd/>
            <a:tailEnd/>
          </a:ln>
        </p:spPr>
        <p:txBody>
          <a:bodyPr wrap="square">
            <a:spAutoFit/>
          </a:bodyPr>
          <a:lstStyle/>
          <a:p>
            <a:pPr algn="ctr"/>
            <a:r>
              <a:rPr lang="en-US" dirty="0"/>
              <a:t>WB8LCD, KB8UUZ, KC8RJR, WB8FEW, KB8DPN, K8CMP, </a:t>
            </a:r>
            <a:r>
              <a:rPr lang="en-US" dirty="0" smtClean="0"/>
              <a:t>KC8JGJ, KB8VJL</a:t>
            </a:r>
            <a:r>
              <a:rPr lang="en-US" dirty="0"/>
              <a:t>, W8KNO, KB8JHS, </a:t>
            </a:r>
            <a:r>
              <a:rPr lang="en-US" dirty="0" smtClean="0"/>
              <a:t>N8KBX, N4TIE</a:t>
            </a:r>
            <a:r>
              <a:rPr lang="en-US" dirty="0"/>
              <a:t>, </a:t>
            </a:r>
            <a:r>
              <a:rPr lang="en-US" dirty="0" smtClean="0"/>
              <a:t>WB9LBI</a:t>
            </a:r>
            <a:r>
              <a:rPr lang="en-US" dirty="0"/>
              <a:t>, AB8IE, AB8UD and Megan</a:t>
            </a:r>
          </a:p>
        </p:txBody>
      </p:sp>
      <p:sp>
        <p:nvSpPr>
          <p:cNvPr id="46087" name="TextBox 12"/>
          <p:cNvSpPr txBox="1">
            <a:spLocks noChangeArrowheads="1"/>
          </p:cNvSpPr>
          <p:nvPr/>
        </p:nvSpPr>
        <p:spPr bwMode="auto">
          <a:xfrm>
            <a:off x="228600" y="1752600"/>
            <a:ext cx="1600200" cy="830997"/>
          </a:xfrm>
          <a:prstGeom prst="rect">
            <a:avLst/>
          </a:prstGeom>
          <a:noFill/>
          <a:ln w="9525">
            <a:noFill/>
            <a:miter lim="800000"/>
            <a:headEnd/>
            <a:tailEnd/>
          </a:ln>
        </p:spPr>
        <p:txBody>
          <a:bodyPr wrap="square">
            <a:spAutoFit/>
          </a:bodyPr>
          <a:lstStyle/>
          <a:p>
            <a:pPr algn="ctr"/>
            <a:r>
              <a:rPr lang="en-US" dirty="0" smtClean="0"/>
              <a:t>16 Attendees</a:t>
            </a:r>
            <a:endParaRPr lang="en-US" dirty="0"/>
          </a:p>
        </p:txBody>
      </p:sp>
      <p:pic>
        <p:nvPicPr>
          <p:cNvPr id="8" name="Picture 1" descr="FYAO-QRPLogo"/>
          <p:cNvPicPr>
            <a:picLocks noChangeAspect="1" noChangeArrowheads="1"/>
          </p:cNvPicPr>
          <p:nvPr/>
        </p:nvPicPr>
        <p:blipFill>
          <a:blip r:embed="rId3" cstate="print"/>
          <a:srcRect/>
          <a:stretch>
            <a:fillRect/>
          </a:stretch>
        </p:blipFill>
        <p:spPr bwMode="auto">
          <a:xfrm>
            <a:off x="457200" y="609600"/>
            <a:ext cx="1066800" cy="1114883"/>
          </a:xfrm>
          <a:prstGeom prst="rect">
            <a:avLst/>
          </a:prstGeom>
          <a:noFill/>
          <a:ln w="9525">
            <a:noFill/>
            <a:miter lim="800000"/>
            <a:headEnd/>
            <a:tailEnd/>
          </a:ln>
        </p:spPr>
      </p:pic>
      <p:pic>
        <p:nvPicPr>
          <p:cNvPr id="9" name="Picture 8" descr="QRP-QSL.jpg"/>
          <p:cNvPicPr>
            <a:picLocks noChangeAspect="1"/>
          </p:cNvPicPr>
          <p:nvPr/>
        </p:nvPicPr>
        <p:blipFill>
          <a:blip r:embed="rId4" cstate="print"/>
          <a:stretch>
            <a:fillRect/>
          </a:stretch>
        </p:blipFill>
        <p:spPr>
          <a:xfrm>
            <a:off x="6553200" y="4191000"/>
            <a:ext cx="2440028" cy="1676400"/>
          </a:xfrm>
          <a:prstGeom prst="rect">
            <a:avLst/>
          </a:prstGeom>
        </p:spPr>
      </p:pic>
      <p:pic>
        <p:nvPicPr>
          <p:cNvPr id="10" name="Picture 3" descr="K8CMP-KB8JHS-25Feb06.jpg"/>
          <p:cNvPicPr>
            <a:picLocks noChangeAspect="1"/>
          </p:cNvPicPr>
          <p:nvPr/>
        </p:nvPicPr>
        <p:blipFill>
          <a:blip r:embed="rId5" cstate="print"/>
          <a:srcRect/>
          <a:stretch>
            <a:fillRect/>
          </a:stretch>
        </p:blipFill>
        <p:spPr bwMode="auto">
          <a:xfrm>
            <a:off x="304799" y="4114800"/>
            <a:ext cx="2428207" cy="1676400"/>
          </a:xfrm>
          <a:prstGeom prst="rect">
            <a:avLst/>
          </a:prstGeom>
          <a:noFill/>
          <a:ln w="9525">
            <a:noFill/>
            <a:miter lim="800000"/>
            <a:headEnd/>
            <a:tailEnd/>
          </a:ln>
        </p:spPr>
      </p:pic>
      <p:pic>
        <p:nvPicPr>
          <p:cNvPr id="11" name="Picture 8" descr="KC8RJR-W8KNO-WB8LCD-WB8FEW-KB8VJL-25Feb06.jpg"/>
          <p:cNvPicPr>
            <a:picLocks noChangeAspect="1"/>
          </p:cNvPicPr>
          <p:nvPr/>
        </p:nvPicPr>
        <p:blipFill>
          <a:blip r:embed="rId6" cstate="print"/>
          <a:srcRect/>
          <a:stretch>
            <a:fillRect/>
          </a:stretch>
        </p:blipFill>
        <p:spPr bwMode="auto">
          <a:xfrm>
            <a:off x="2895600" y="3962400"/>
            <a:ext cx="3383614" cy="23622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23</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a:spLocks noChangeArrowheads="1"/>
          </p:cNvSpPr>
          <p:nvPr/>
        </p:nvSpPr>
        <p:spPr bwMode="auto">
          <a:xfrm>
            <a:off x="152400" y="304800"/>
            <a:ext cx="3429000" cy="3170099"/>
          </a:xfrm>
          <a:prstGeom prst="rect">
            <a:avLst/>
          </a:prstGeom>
          <a:noFill/>
          <a:ln w="9525">
            <a:noFill/>
            <a:miter lim="800000"/>
            <a:headEnd/>
            <a:tailEnd/>
          </a:ln>
        </p:spPr>
        <p:txBody>
          <a:bodyPr wrap="square">
            <a:spAutoFit/>
          </a:bodyPr>
          <a:lstStyle/>
          <a:p>
            <a:pPr algn="ctr"/>
            <a:r>
              <a:rPr lang="en-US" sz="4000" dirty="0"/>
              <a:t>February </a:t>
            </a:r>
            <a:r>
              <a:rPr lang="en-US" sz="4000" dirty="0" smtClean="0"/>
              <a:t>14, 2015</a:t>
            </a:r>
          </a:p>
          <a:p>
            <a:pPr algn="ctr"/>
            <a:r>
              <a:rPr lang="en-US" sz="4000" b="1" dirty="0" smtClean="0"/>
              <a:t>10</a:t>
            </a:r>
            <a:r>
              <a:rPr lang="en-US" sz="4000" b="1" baseline="30000" dirty="0" smtClean="0"/>
              <a:t>th</a:t>
            </a:r>
            <a:r>
              <a:rPr lang="en-US" sz="4000" b="1" dirty="0" smtClean="0"/>
              <a:t> F.Y.A.O.</a:t>
            </a:r>
            <a:endParaRPr lang="en-US" sz="4000" b="1" dirty="0"/>
          </a:p>
          <a:p>
            <a:pPr algn="ctr"/>
            <a:r>
              <a:rPr lang="en-US" sz="4000" dirty="0"/>
              <a:t>At </a:t>
            </a:r>
            <a:r>
              <a:rPr lang="en-US" sz="4000" dirty="0" smtClean="0"/>
              <a:t>Fred Fuller Park in Kent</a:t>
            </a:r>
            <a:endParaRPr lang="en-US" sz="4000" dirty="0"/>
          </a:p>
        </p:txBody>
      </p:sp>
      <p:pic>
        <p:nvPicPr>
          <p:cNvPr id="61442" name="Picture 2" descr="D:\PCARS-Photos\2015 pics\FYAO-2015\FYAO-2015-Pictures\Sized\FYAO-2015.jpg"/>
          <p:cNvPicPr>
            <a:picLocks noChangeAspect="1" noChangeArrowheads="1"/>
          </p:cNvPicPr>
          <p:nvPr/>
        </p:nvPicPr>
        <p:blipFill>
          <a:blip r:embed="rId2" cstate="print">
            <a:clrChange>
              <a:clrFrom>
                <a:srgbClr val="FBFBFB"/>
              </a:clrFrom>
              <a:clrTo>
                <a:srgbClr val="FBFBFB">
                  <a:alpha val="0"/>
                </a:srgbClr>
              </a:clrTo>
            </a:clrChange>
          </a:blip>
          <a:srcRect/>
          <a:stretch>
            <a:fillRect/>
          </a:stretch>
        </p:blipFill>
        <p:spPr bwMode="auto">
          <a:xfrm>
            <a:off x="3581400" y="-1"/>
            <a:ext cx="5181600" cy="6477001"/>
          </a:xfrm>
          <a:prstGeom prst="rect">
            <a:avLst/>
          </a:prstGeom>
          <a:noFill/>
        </p:spPr>
      </p:pic>
      <p:pic>
        <p:nvPicPr>
          <p:cNvPr id="26625" name="Picture 1" descr="D:\PCARS-NEWS\2016\Jan 2016\used\SnowySquirrel-HT.jpg"/>
          <p:cNvPicPr>
            <a:picLocks noChangeAspect="1" noChangeArrowheads="1"/>
          </p:cNvPicPr>
          <p:nvPr/>
        </p:nvPicPr>
        <p:blipFill>
          <a:blip r:embed="rId3" cstate="print"/>
          <a:srcRect/>
          <a:stretch>
            <a:fillRect/>
          </a:stretch>
        </p:blipFill>
        <p:spPr bwMode="auto">
          <a:xfrm flipH="1">
            <a:off x="1143000" y="3505200"/>
            <a:ext cx="1601787" cy="23241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noFill/>
        </p:spPr>
        <p:txBody>
          <a:bodyPr/>
          <a:lstStyle/>
          <a:p>
            <a:endParaRPr lang="en-US" smtClean="0"/>
          </a:p>
          <a:p>
            <a:fld id="{561A4161-CEF0-46EF-85A8-E16E14B2D2FE}" type="slidenum">
              <a:rPr lang="en-US" smtClean="0"/>
              <a:pPr/>
              <a:t>24</a:t>
            </a:fld>
            <a:endParaRPr lang="en-US" smtClean="0"/>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5" name="Rectangle 4"/>
          <p:cNvSpPr/>
          <p:nvPr/>
        </p:nvSpPr>
        <p:spPr>
          <a:xfrm>
            <a:off x="457200" y="685800"/>
            <a:ext cx="5181600" cy="1569660"/>
          </a:xfrm>
          <a:prstGeom prst="rect">
            <a:avLst/>
          </a:prstGeom>
        </p:spPr>
        <p:txBody>
          <a:bodyPr wrap="square">
            <a:spAutoFit/>
          </a:bodyPr>
          <a:lstStyle/>
          <a:p>
            <a:pPr algn="ctr"/>
            <a:r>
              <a:rPr lang="en-US" sz="3200" dirty="0" smtClean="0"/>
              <a:t>The first monthly newsletter</a:t>
            </a:r>
          </a:p>
          <a:p>
            <a:pPr algn="ctr"/>
            <a:r>
              <a:rPr lang="en-US" sz="3200" dirty="0" smtClean="0"/>
              <a:t>was out on February 1</a:t>
            </a:r>
            <a:r>
              <a:rPr lang="en-US" sz="3200" baseline="30000" dirty="0" smtClean="0"/>
              <a:t>st</a:t>
            </a:r>
            <a:r>
              <a:rPr lang="en-US" sz="3200" dirty="0" smtClean="0"/>
              <a:t> 2006 and had 8 pages</a:t>
            </a:r>
            <a:endParaRPr lang="en-US" sz="3200" dirty="0"/>
          </a:p>
        </p:txBody>
      </p:sp>
      <p:pic>
        <p:nvPicPr>
          <p:cNvPr id="6" name="Picture 3" descr="Newsletter1.jpg"/>
          <p:cNvPicPr>
            <a:picLocks noChangeAspect="1"/>
          </p:cNvPicPr>
          <p:nvPr/>
        </p:nvPicPr>
        <p:blipFill>
          <a:blip r:embed="rId2" cstate="print"/>
          <a:srcRect/>
          <a:stretch>
            <a:fillRect/>
          </a:stretch>
        </p:blipFill>
        <p:spPr bwMode="auto">
          <a:xfrm rot="400272">
            <a:off x="5527559" y="374664"/>
            <a:ext cx="2718093" cy="3490716"/>
          </a:xfrm>
          <a:prstGeom prst="rect">
            <a:avLst/>
          </a:prstGeom>
          <a:noFill/>
          <a:ln w="9525">
            <a:noFill/>
            <a:miter lim="800000"/>
            <a:headEnd/>
            <a:tailEnd/>
          </a:ln>
        </p:spPr>
      </p:pic>
      <p:sp>
        <p:nvSpPr>
          <p:cNvPr id="8" name="Rectangle 7"/>
          <p:cNvSpPr/>
          <p:nvPr/>
        </p:nvSpPr>
        <p:spPr>
          <a:xfrm>
            <a:off x="3886200" y="4114800"/>
            <a:ext cx="5029200" cy="1077218"/>
          </a:xfrm>
          <a:prstGeom prst="rect">
            <a:avLst/>
          </a:prstGeom>
        </p:spPr>
        <p:txBody>
          <a:bodyPr wrap="square">
            <a:spAutoFit/>
          </a:bodyPr>
          <a:lstStyle/>
          <a:p>
            <a:pPr algn="ctr"/>
            <a:r>
              <a:rPr lang="en-US" sz="3200" dirty="0" smtClean="0"/>
              <a:t>The January 2016 newsletter had 51 pages</a:t>
            </a:r>
            <a:endParaRPr lang="en-US" sz="3200" dirty="0"/>
          </a:p>
        </p:txBody>
      </p:sp>
      <p:pic>
        <p:nvPicPr>
          <p:cNvPr id="9" name="Picture 8" descr="Jan-16cover.jpg"/>
          <p:cNvPicPr>
            <a:picLocks noChangeAspect="1"/>
          </p:cNvPicPr>
          <p:nvPr/>
        </p:nvPicPr>
        <p:blipFill>
          <a:blip r:embed="rId3" cstate="print"/>
          <a:stretch>
            <a:fillRect/>
          </a:stretch>
        </p:blipFill>
        <p:spPr>
          <a:xfrm rot="20825771">
            <a:off x="1044899" y="2465528"/>
            <a:ext cx="2688358" cy="352009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ward-11Aug.jpg"/>
          <p:cNvPicPr>
            <a:picLocks noChangeAspect="1"/>
          </p:cNvPicPr>
          <p:nvPr/>
        </p:nvPicPr>
        <p:blipFill>
          <a:blip r:embed="rId2" cstate="print"/>
          <a:stretch>
            <a:fillRect/>
          </a:stretch>
        </p:blipFill>
        <p:spPr>
          <a:xfrm rot="20350843">
            <a:off x="1087495" y="4034839"/>
            <a:ext cx="2463621" cy="1855396"/>
          </a:xfrm>
          <a:prstGeom prst="rect">
            <a:avLst/>
          </a:prstGeom>
        </p:spPr>
      </p:pic>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25</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Rectangle 3"/>
          <p:cNvSpPr/>
          <p:nvPr/>
        </p:nvSpPr>
        <p:spPr>
          <a:xfrm>
            <a:off x="685800" y="762000"/>
            <a:ext cx="7924800" cy="2831544"/>
          </a:xfrm>
          <a:prstGeom prst="rect">
            <a:avLst/>
          </a:prstGeom>
        </p:spPr>
        <p:txBody>
          <a:bodyPr wrap="square">
            <a:spAutoFit/>
          </a:bodyPr>
          <a:lstStyle/>
          <a:p>
            <a:pPr algn="ctr"/>
            <a:endParaRPr lang="en-US" dirty="0" smtClean="0"/>
          </a:p>
          <a:p>
            <a:pPr algn="ctr"/>
            <a:r>
              <a:rPr lang="en-US" dirty="0" smtClean="0"/>
              <a:t>Our club newsletter - has been awarded:</a:t>
            </a:r>
          </a:p>
          <a:p>
            <a:pPr algn="ctr"/>
            <a:endParaRPr lang="en-US" sz="1000" dirty="0" smtClean="0"/>
          </a:p>
          <a:p>
            <a:pPr algn="ctr"/>
            <a:r>
              <a:rPr lang="en-US" dirty="0" smtClean="0"/>
              <a:t>ARRL Ohio Section Newsletter </a:t>
            </a:r>
            <a:r>
              <a:rPr lang="en-US" b="1" dirty="0" smtClean="0"/>
              <a:t>First Place </a:t>
            </a:r>
            <a:r>
              <a:rPr lang="en-US" dirty="0" smtClean="0"/>
              <a:t>Winner for 2012 AND 2013 </a:t>
            </a:r>
          </a:p>
          <a:p>
            <a:pPr algn="ctr"/>
            <a:r>
              <a:rPr lang="en-US" b="1" dirty="0" smtClean="0"/>
              <a:t>Second Place </a:t>
            </a:r>
            <a:r>
              <a:rPr lang="en-US" dirty="0" smtClean="0"/>
              <a:t>in the Great Lakes Division for 2013 </a:t>
            </a:r>
            <a:r>
              <a:rPr lang="en-US" b="1" dirty="0" smtClean="0"/>
              <a:t>Second Place </a:t>
            </a:r>
            <a:r>
              <a:rPr lang="en-US" dirty="0" smtClean="0"/>
              <a:t>ARRL Ohio Section Newsletter for 2014 </a:t>
            </a:r>
            <a:r>
              <a:rPr lang="en-US" b="1" dirty="0" smtClean="0"/>
              <a:t>Third Place </a:t>
            </a:r>
            <a:r>
              <a:rPr lang="en-US" dirty="0" smtClean="0"/>
              <a:t>Winner in the Ohio Section 2015</a:t>
            </a:r>
            <a:endParaRPr lang="en-US" dirty="0"/>
          </a:p>
        </p:txBody>
      </p:sp>
      <p:pic>
        <p:nvPicPr>
          <p:cNvPr id="5" name="Picture 4" descr="Image1.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828800" y="533400"/>
            <a:ext cx="5575300" cy="596900"/>
          </a:xfrm>
          <a:prstGeom prst="rect">
            <a:avLst/>
          </a:prstGeom>
        </p:spPr>
      </p:pic>
      <p:pic>
        <p:nvPicPr>
          <p:cNvPr id="8" name="Picture 7" descr="Pd_0007.jpg"/>
          <p:cNvPicPr>
            <a:picLocks noChangeAspect="1"/>
          </p:cNvPicPr>
          <p:nvPr/>
        </p:nvPicPr>
        <p:blipFill>
          <a:blip r:embed="rId4" cstate="print"/>
          <a:stretch>
            <a:fillRect/>
          </a:stretch>
        </p:blipFill>
        <p:spPr>
          <a:xfrm rot="20344863">
            <a:off x="3455928" y="3967265"/>
            <a:ext cx="2511249" cy="1894935"/>
          </a:xfrm>
          <a:prstGeom prst="rect">
            <a:avLst/>
          </a:prstGeom>
        </p:spPr>
      </p:pic>
      <p:pic>
        <p:nvPicPr>
          <p:cNvPr id="7" name="Picture 6" descr="Pd_0005.jpg"/>
          <p:cNvPicPr>
            <a:picLocks noChangeAspect="1"/>
          </p:cNvPicPr>
          <p:nvPr/>
        </p:nvPicPr>
        <p:blipFill>
          <a:blip r:embed="rId5" cstate="print"/>
          <a:stretch>
            <a:fillRect/>
          </a:stretch>
        </p:blipFill>
        <p:spPr>
          <a:xfrm rot="20438804">
            <a:off x="5883770" y="3867973"/>
            <a:ext cx="2514600" cy="190720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noFill/>
        </p:spPr>
        <p:txBody>
          <a:bodyPr/>
          <a:lstStyle/>
          <a:p>
            <a:endParaRPr lang="en-US" smtClean="0"/>
          </a:p>
          <a:p>
            <a:fld id="{561A4161-CEF0-46EF-85A8-E16E14B2D2FE}" type="slidenum">
              <a:rPr lang="en-US" smtClean="0"/>
              <a:pPr/>
              <a:t>26</a:t>
            </a:fld>
            <a:endParaRPr lang="en-US" smtClean="0"/>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066800" y="1143000"/>
            <a:ext cx="7162800" cy="4170372"/>
          </a:xfrm>
          <a:prstGeom prst="rect">
            <a:avLst/>
          </a:prstGeom>
          <a:noFill/>
        </p:spPr>
        <p:txBody>
          <a:bodyPr wrap="square" rtlCol="0">
            <a:spAutoFit/>
          </a:bodyPr>
          <a:lstStyle/>
          <a:p>
            <a:pPr algn="ctr"/>
            <a:r>
              <a:rPr lang="en-US" sz="4800" b="1" dirty="0" smtClean="0"/>
              <a:t>PCARS Charter Members</a:t>
            </a:r>
          </a:p>
          <a:p>
            <a:pPr algn="ctr"/>
            <a:endParaRPr lang="en-US" sz="900" dirty="0" smtClean="0"/>
          </a:p>
          <a:p>
            <a:pPr algn="ctr"/>
            <a:r>
              <a:rPr lang="en-US" sz="3200" dirty="0" smtClean="0"/>
              <a:t>Charter membership was promoted from January 1</a:t>
            </a:r>
            <a:r>
              <a:rPr lang="en-US" sz="3200" baseline="30000" dirty="0" smtClean="0"/>
              <a:t>st</a:t>
            </a:r>
            <a:r>
              <a:rPr lang="en-US" sz="3200" dirty="0" smtClean="0"/>
              <a:t> until March 13</a:t>
            </a:r>
            <a:r>
              <a:rPr lang="en-US" sz="3200" baseline="30000" dirty="0" smtClean="0"/>
              <a:t>th</a:t>
            </a:r>
            <a:r>
              <a:rPr lang="en-US" sz="3200" dirty="0" smtClean="0"/>
              <a:t> 2006</a:t>
            </a:r>
          </a:p>
          <a:p>
            <a:pPr algn="ctr"/>
            <a:endParaRPr lang="en-US" sz="3200" dirty="0" smtClean="0"/>
          </a:p>
          <a:p>
            <a:pPr algn="ctr"/>
            <a:r>
              <a:rPr lang="en-US" sz="3200" b="1" dirty="0" smtClean="0"/>
              <a:t>Thirty-Seven</a:t>
            </a:r>
            <a:r>
              <a:rPr lang="en-US" sz="3200" dirty="0" smtClean="0"/>
              <a:t> members will forever be known as PCARS Charter Members</a:t>
            </a: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27</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4" name="Picture 3" descr="CharterCert-April06.jpg"/>
          <p:cNvPicPr>
            <a:picLocks noChangeAspect="1"/>
          </p:cNvPicPr>
          <p:nvPr/>
        </p:nvPicPr>
        <p:blipFill>
          <a:blip r:embed="rId2" cstate="print"/>
          <a:stretch>
            <a:fillRect/>
          </a:stretch>
        </p:blipFill>
        <p:spPr>
          <a:xfrm>
            <a:off x="153112" y="114032"/>
            <a:ext cx="8838488" cy="664439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28</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066800" y="457200"/>
            <a:ext cx="7010400" cy="830997"/>
          </a:xfrm>
          <a:prstGeom prst="rect">
            <a:avLst/>
          </a:prstGeom>
          <a:noFill/>
        </p:spPr>
        <p:txBody>
          <a:bodyPr wrap="square" rtlCol="0">
            <a:spAutoFit/>
          </a:bodyPr>
          <a:lstStyle/>
          <a:p>
            <a:pPr algn="ctr"/>
            <a:r>
              <a:rPr lang="en-US" b="1" dirty="0" smtClean="0"/>
              <a:t>April 8</a:t>
            </a:r>
            <a:r>
              <a:rPr lang="en-US" b="1" baseline="30000" dirty="0" smtClean="0"/>
              <a:t>th</a:t>
            </a:r>
            <a:r>
              <a:rPr lang="en-US" b="1" dirty="0" smtClean="0"/>
              <a:t> – the first Antenna Day at the Ravenna City Park</a:t>
            </a:r>
            <a:endParaRPr lang="en-US" b="1" dirty="0"/>
          </a:p>
        </p:txBody>
      </p:sp>
      <p:pic>
        <p:nvPicPr>
          <p:cNvPr id="64515" name="Picture 3" descr="E:\PCARS-Photos\2006\2006-Photos\Apr\AntDay8Apr06\8Apr-06-K8CMP-3.jpg"/>
          <p:cNvPicPr>
            <a:picLocks noChangeAspect="1" noChangeArrowheads="1"/>
          </p:cNvPicPr>
          <p:nvPr/>
        </p:nvPicPr>
        <p:blipFill>
          <a:blip r:embed="rId2" cstate="print"/>
          <a:srcRect/>
          <a:stretch>
            <a:fillRect/>
          </a:stretch>
        </p:blipFill>
        <p:spPr bwMode="auto">
          <a:xfrm>
            <a:off x="1066800" y="3886200"/>
            <a:ext cx="3192978" cy="2273300"/>
          </a:xfrm>
          <a:prstGeom prst="rect">
            <a:avLst/>
          </a:prstGeom>
          <a:noFill/>
        </p:spPr>
      </p:pic>
      <p:pic>
        <p:nvPicPr>
          <p:cNvPr id="64516" name="Picture 4" descr="E:\PCARS-Photos\2006\2006-Photos\Apr\AntDay8Apr06\8Apr06-WB8LCD-KB8VJL-WB9LBI.jpg"/>
          <p:cNvPicPr>
            <a:picLocks noChangeAspect="1" noChangeArrowheads="1"/>
          </p:cNvPicPr>
          <p:nvPr/>
        </p:nvPicPr>
        <p:blipFill>
          <a:blip r:embed="rId3" cstate="print"/>
          <a:srcRect/>
          <a:stretch>
            <a:fillRect/>
          </a:stretch>
        </p:blipFill>
        <p:spPr bwMode="auto">
          <a:xfrm>
            <a:off x="5334000" y="3910767"/>
            <a:ext cx="3124200" cy="2250676"/>
          </a:xfrm>
          <a:prstGeom prst="rect">
            <a:avLst/>
          </a:prstGeom>
          <a:noFill/>
        </p:spPr>
      </p:pic>
      <p:pic>
        <p:nvPicPr>
          <p:cNvPr id="64518" name="Picture 6" descr="E:\PCARS-Photos\2006\2006-Photos\Apr\AntDay8Apr06\8Apr06-1.jpg"/>
          <p:cNvPicPr>
            <a:picLocks noChangeAspect="1" noChangeArrowheads="1"/>
          </p:cNvPicPr>
          <p:nvPr/>
        </p:nvPicPr>
        <p:blipFill>
          <a:blip r:embed="rId4" cstate="print"/>
          <a:srcRect/>
          <a:stretch>
            <a:fillRect/>
          </a:stretch>
        </p:blipFill>
        <p:spPr bwMode="auto">
          <a:xfrm>
            <a:off x="1828800" y="1295400"/>
            <a:ext cx="5562600" cy="2517413"/>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29</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4" name="Picture 3" descr="AntennaDay-9May15.jpg"/>
          <p:cNvPicPr/>
          <p:nvPr/>
        </p:nvPicPr>
        <p:blipFill>
          <a:blip r:embed="rId2" cstate="print"/>
          <a:stretch>
            <a:fillRect/>
          </a:stretch>
        </p:blipFill>
        <p:spPr>
          <a:xfrm>
            <a:off x="3124200" y="228600"/>
            <a:ext cx="5638800" cy="6096000"/>
          </a:xfrm>
          <a:prstGeom prst="rect">
            <a:avLst/>
          </a:prstGeom>
        </p:spPr>
      </p:pic>
      <p:sp>
        <p:nvSpPr>
          <p:cNvPr id="5" name="TextBox 4"/>
          <p:cNvSpPr txBox="1"/>
          <p:nvPr/>
        </p:nvSpPr>
        <p:spPr>
          <a:xfrm>
            <a:off x="228600" y="685800"/>
            <a:ext cx="2743200" cy="1569660"/>
          </a:xfrm>
          <a:prstGeom prst="rect">
            <a:avLst/>
          </a:prstGeom>
          <a:noFill/>
        </p:spPr>
        <p:txBody>
          <a:bodyPr wrap="square" rtlCol="0">
            <a:spAutoFit/>
          </a:bodyPr>
          <a:lstStyle/>
          <a:p>
            <a:pPr algn="ctr"/>
            <a:r>
              <a:rPr lang="en-US" b="1" dirty="0" smtClean="0"/>
              <a:t>May 9</a:t>
            </a:r>
            <a:r>
              <a:rPr lang="en-US" b="1" baseline="30000" dirty="0" smtClean="0"/>
              <a:t>th</a:t>
            </a:r>
            <a:r>
              <a:rPr lang="en-US" b="1" dirty="0" smtClean="0"/>
              <a:t> – 2015 Antenna Day at the Ravenna City Park</a:t>
            </a:r>
            <a:endParaRPr lang="en-US" b="1" dirty="0"/>
          </a:p>
        </p:txBody>
      </p:sp>
      <p:sp>
        <p:nvSpPr>
          <p:cNvPr id="6" name="TextBox 5"/>
          <p:cNvSpPr txBox="1"/>
          <p:nvPr/>
        </p:nvSpPr>
        <p:spPr>
          <a:xfrm>
            <a:off x="228600" y="3962400"/>
            <a:ext cx="2743200" cy="830997"/>
          </a:xfrm>
          <a:prstGeom prst="rect">
            <a:avLst/>
          </a:prstGeom>
          <a:noFill/>
        </p:spPr>
        <p:txBody>
          <a:bodyPr wrap="square" rtlCol="0">
            <a:spAutoFit/>
          </a:bodyPr>
          <a:lstStyle/>
          <a:p>
            <a:pPr algn="ctr"/>
            <a:r>
              <a:rPr lang="en-US" b="1" dirty="0" smtClean="0"/>
              <a:t>Beautiful weather. </a:t>
            </a:r>
            <a:endParaRPr lang="en-US"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p>
            <a:endParaRPr lang="en-US" smtClean="0"/>
          </a:p>
          <a:p>
            <a:fld id="{E77511E1-3862-404B-84D2-CDA259BBFA31}" type="slidenum">
              <a:rPr lang="en-US" smtClean="0"/>
              <a:pPr/>
              <a:t>3</a:t>
            </a:fld>
            <a:endParaRPr lang="en-US" smtClean="0"/>
          </a:p>
        </p:txBody>
      </p:sp>
      <p:sp>
        <p:nvSpPr>
          <p:cNvPr id="5"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7170" name="Rectangle 2"/>
          <p:cNvSpPr>
            <a:spLocks noGrp="1" noChangeArrowheads="1"/>
          </p:cNvSpPr>
          <p:nvPr>
            <p:ph type="title"/>
          </p:nvPr>
        </p:nvSpPr>
        <p:spPr>
          <a:xfrm>
            <a:off x="685800" y="685800"/>
            <a:ext cx="7772400" cy="1524000"/>
          </a:xfrm>
        </p:spPr>
        <p:txBody>
          <a:bodyPr/>
          <a:lstStyle/>
          <a:p>
            <a:pPr>
              <a:defRPr/>
            </a:pPr>
            <a:r>
              <a:rPr lang="en-US" sz="8000" b="1" dirty="0" smtClean="0"/>
              <a:t>PCARS History</a:t>
            </a:r>
            <a:br>
              <a:rPr lang="en-US" sz="8000" b="1" dirty="0" smtClean="0"/>
            </a:br>
            <a:endParaRPr lang="en-US" sz="5400" b="1" dirty="0" smtClean="0"/>
          </a:p>
        </p:txBody>
      </p:sp>
      <p:sp>
        <p:nvSpPr>
          <p:cNvPr id="7171" name="Rectangle 3"/>
          <p:cNvSpPr>
            <a:spLocks noGrp="1" noChangeArrowheads="1"/>
          </p:cNvSpPr>
          <p:nvPr>
            <p:ph type="body" idx="1"/>
          </p:nvPr>
        </p:nvSpPr>
        <p:spPr>
          <a:xfrm>
            <a:off x="838200" y="2133600"/>
            <a:ext cx="7772400" cy="2133600"/>
          </a:xfrm>
        </p:spPr>
        <p:txBody>
          <a:bodyPr/>
          <a:lstStyle/>
          <a:p>
            <a:pPr algn="ctr">
              <a:buFontTx/>
              <a:buNone/>
              <a:defRPr/>
            </a:pPr>
            <a:r>
              <a:rPr lang="en-US" sz="4800" b="1" i="1" dirty="0" smtClean="0"/>
              <a:t>2005 – 2015</a:t>
            </a:r>
          </a:p>
          <a:p>
            <a:pPr algn="ctr">
              <a:buFontTx/>
              <a:buNone/>
              <a:defRPr/>
            </a:pPr>
            <a:r>
              <a:rPr lang="en-US" sz="4800" b="1" i="1" dirty="0" smtClean="0"/>
              <a:t>The first 10 Years</a:t>
            </a:r>
            <a:endParaRPr lang="en-US" sz="4800" dirty="0" smtClean="0"/>
          </a:p>
        </p:txBody>
      </p:sp>
      <p:pic>
        <p:nvPicPr>
          <p:cNvPr id="4102"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7200" y="1676400"/>
            <a:ext cx="1927225" cy="2057400"/>
          </a:xfrm>
          <a:prstGeom prst="rect">
            <a:avLst/>
          </a:prstGeom>
          <a:noFill/>
          <a:ln w="9525">
            <a:noFill/>
            <a:miter lim="800000"/>
            <a:headEnd/>
            <a:tailEnd/>
          </a:ln>
        </p:spPr>
      </p:pic>
      <p:pic>
        <p:nvPicPr>
          <p:cNvPr id="7" name="Picture 6" descr="PCARS-10AnniversaryRibbon.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524000" y="3733800"/>
            <a:ext cx="6158163" cy="28194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30</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295400" y="381000"/>
            <a:ext cx="6477000" cy="461665"/>
          </a:xfrm>
          <a:prstGeom prst="rect">
            <a:avLst/>
          </a:prstGeom>
          <a:noFill/>
        </p:spPr>
        <p:txBody>
          <a:bodyPr wrap="square" rtlCol="0">
            <a:spAutoFit/>
          </a:bodyPr>
          <a:lstStyle/>
          <a:p>
            <a:pPr algn="ctr"/>
            <a:r>
              <a:rPr lang="en-US" b="1" dirty="0" smtClean="0"/>
              <a:t>April 20, 2006 – ARRL Affiliation</a:t>
            </a:r>
            <a:endParaRPr lang="en-US" b="1" dirty="0"/>
          </a:p>
        </p:txBody>
      </p:sp>
      <p:pic>
        <p:nvPicPr>
          <p:cNvPr id="5" name="Picture 4" descr="Affiliation Cert.jpg"/>
          <p:cNvPicPr>
            <a:picLocks noChangeAspect="1"/>
          </p:cNvPicPr>
          <p:nvPr/>
        </p:nvPicPr>
        <p:blipFill>
          <a:blip r:embed="rId2" cstate="print"/>
          <a:stretch>
            <a:fillRect/>
          </a:stretch>
        </p:blipFill>
        <p:spPr>
          <a:xfrm>
            <a:off x="622110" y="808546"/>
            <a:ext cx="8001000" cy="597690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31</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295400" y="381000"/>
            <a:ext cx="6477000" cy="461665"/>
          </a:xfrm>
          <a:prstGeom prst="rect">
            <a:avLst/>
          </a:prstGeom>
          <a:noFill/>
        </p:spPr>
        <p:txBody>
          <a:bodyPr wrap="square" rtlCol="0">
            <a:spAutoFit/>
          </a:bodyPr>
          <a:lstStyle/>
          <a:p>
            <a:pPr algn="ctr"/>
            <a:r>
              <a:rPr lang="en-US" b="1" dirty="0" smtClean="0"/>
              <a:t>April 20, 2006 – ARRL Affiliation</a:t>
            </a:r>
            <a:endParaRPr lang="en-US" b="1" dirty="0"/>
          </a:p>
        </p:txBody>
      </p:sp>
      <p:pic>
        <p:nvPicPr>
          <p:cNvPr id="6" name="Picture 5" descr="ARRL Affiliated Club.bmp"/>
          <p:cNvPicPr>
            <a:picLocks noChangeAspect="1"/>
          </p:cNvPicPr>
          <p:nvPr/>
        </p:nvPicPr>
        <p:blipFill>
          <a:blip r:embed="rId2" cstate="print">
            <a:clrChange>
              <a:clrFrom>
                <a:srgbClr val="FFFFFF"/>
              </a:clrFrom>
              <a:clrTo>
                <a:srgbClr val="FFFFFF">
                  <a:alpha val="0"/>
                </a:srgbClr>
              </a:clrTo>
            </a:clrChange>
          </a:blip>
          <a:stretch>
            <a:fillRect/>
          </a:stretch>
        </p:blipFill>
        <p:spPr>
          <a:xfrm>
            <a:off x="381000" y="1295400"/>
            <a:ext cx="4282654" cy="4343400"/>
          </a:xfrm>
          <a:prstGeom prst="rect">
            <a:avLst/>
          </a:prstGeom>
        </p:spPr>
      </p:pic>
      <p:pic>
        <p:nvPicPr>
          <p:cNvPr id="7" name="Picture 6" descr="ARR-1004_ARRL Affiliated Club Flag.bmp"/>
          <p:cNvPicPr>
            <a:picLocks noChangeAspect="1"/>
          </p:cNvPicPr>
          <p:nvPr/>
        </p:nvPicPr>
        <p:blipFill>
          <a:blip r:embed="rId3" cstate="print"/>
          <a:stretch>
            <a:fillRect/>
          </a:stretch>
        </p:blipFill>
        <p:spPr>
          <a:xfrm>
            <a:off x="4800600" y="990600"/>
            <a:ext cx="3745655" cy="4953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32</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066800" y="533400"/>
            <a:ext cx="7239000" cy="461665"/>
          </a:xfrm>
          <a:prstGeom prst="rect">
            <a:avLst/>
          </a:prstGeom>
          <a:noFill/>
        </p:spPr>
        <p:txBody>
          <a:bodyPr wrap="square" rtlCol="0">
            <a:spAutoFit/>
          </a:bodyPr>
          <a:lstStyle/>
          <a:p>
            <a:pPr algn="ctr"/>
            <a:r>
              <a:rPr lang="en-US" b="1" dirty="0" smtClean="0"/>
              <a:t>March 22, 2010 – ARRL Special Service Club</a:t>
            </a:r>
            <a:endParaRPr lang="en-US" b="1" dirty="0"/>
          </a:p>
        </p:txBody>
      </p:sp>
      <p:pic>
        <p:nvPicPr>
          <p:cNvPr id="5" name="Picture 4" descr="ARRL Special Service Club Flag web.jpg"/>
          <p:cNvPicPr>
            <a:picLocks noChangeAspect="1"/>
          </p:cNvPicPr>
          <p:nvPr/>
        </p:nvPicPr>
        <p:blipFill>
          <a:blip r:embed="rId2" cstate="print"/>
          <a:stretch>
            <a:fillRect/>
          </a:stretch>
        </p:blipFill>
        <p:spPr>
          <a:xfrm>
            <a:off x="609600" y="1295400"/>
            <a:ext cx="3429000" cy="4428308"/>
          </a:xfrm>
          <a:prstGeom prst="rect">
            <a:avLst/>
          </a:prstGeom>
        </p:spPr>
      </p:pic>
      <p:pic>
        <p:nvPicPr>
          <p:cNvPr id="6" name="Picture 5" descr="ARRL Special Service Club.bmp"/>
          <p:cNvPicPr>
            <a:picLocks noChangeAspect="1"/>
          </p:cNvPicPr>
          <p:nvPr/>
        </p:nvPicPr>
        <p:blipFill>
          <a:blip r:embed="rId3" cstate="print">
            <a:clrChange>
              <a:clrFrom>
                <a:srgbClr val="FFFFFF"/>
              </a:clrFrom>
              <a:clrTo>
                <a:srgbClr val="FFFFFF">
                  <a:alpha val="0"/>
                </a:srgbClr>
              </a:clrTo>
            </a:clrChange>
          </a:blip>
          <a:stretch>
            <a:fillRect/>
          </a:stretch>
        </p:blipFill>
        <p:spPr>
          <a:xfrm>
            <a:off x="4114800" y="1219200"/>
            <a:ext cx="4692894" cy="46482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33</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371600" y="228600"/>
            <a:ext cx="6248400" cy="461665"/>
          </a:xfrm>
          <a:prstGeom prst="rect">
            <a:avLst/>
          </a:prstGeom>
          <a:noFill/>
        </p:spPr>
        <p:txBody>
          <a:bodyPr wrap="square" rtlCol="0">
            <a:spAutoFit/>
          </a:bodyPr>
          <a:lstStyle/>
          <a:p>
            <a:pPr algn="ctr"/>
            <a:r>
              <a:rPr lang="en-US" b="1" dirty="0" smtClean="0"/>
              <a:t>June 24-25</a:t>
            </a:r>
            <a:r>
              <a:rPr lang="en-US" b="1" baseline="30000" dirty="0" smtClean="0"/>
              <a:t>th</a:t>
            </a:r>
            <a:r>
              <a:rPr lang="en-US" b="1" dirty="0" smtClean="0"/>
              <a:t>  2006 – our first FIELD DAY</a:t>
            </a:r>
            <a:endParaRPr lang="en-US" b="1" dirty="0"/>
          </a:p>
        </p:txBody>
      </p:sp>
      <p:pic>
        <p:nvPicPr>
          <p:cNvPr id="78850" name="Picture 2" descr="E:\PCARS-Photos\2006\2006-Photos\Jun\FD-06Pictures\FDpictures\Img_6719.jpg"/>
          <p:cNvPicPr>
            <a:picLocks noChangeAspect="1" noChangeArrowheads="1"/>
          </p:cNvPicPr>
          <p:nvPr/>
        </p:nvPicPr>
        <p:blipFill>
          <a:blip r:embed="rId2" cstate="print"/>
          <a:srcRect/>
          <a:stretch>
            <a:fillRect/>
          </a:stretch>
        </p:blipFill>
        <p:spPr bwMode="auto">
          <a:xfrm>
            <a:off x="685800" y="914400"/>
            <a:ext cx="2955099" cy="2344806"/>
          </a:xfrm>
          <a:prstGeom prst="rect">
            <a:avLst/>
          </a:prstGeom>
          <a:noFill/>
        </p:spPr>
      </p:pic>
      <p:pic>
        <p:nvPicPr>
          <p:cNvPr id="78851" name="Picture 3" descr="E:\PCARS-Photos\2006\2006-Photos\Jun\FD-06Pictures\FDpictures\Img_6702.jpg"/>
          <p:cNvPicPr>
            <a:picLocks noChangeAspect="1" noChangeArrowheads="1"/>
          </p:cNvPicPr>
          <p:nvPr/>
        </p:nvPicPr>
        <p:blipFill>
          <a:blip r:embed="rId3" cstate="print"/>
          <a:srcRect/>
          <a:stretch>
            <a:fillRect/>
          </a:stretch>
        </p:blipFill>
        <p:spPr bwMode="auto">
          <a:xfrm>
            <a:off x="4800600" y="3581400"/>
            <a:ext cx="3517900" cy="2571169"/>
          </a:xfrm>
          <a:prstGeom prst="rect">
            <a:avLst/>
          </a:prstGeom>
          <a:noFill/>
        </p:spPr>
      </p:pic>
      <p:pic>
        <p:nvPicPr>
          <p:cNvPr id="78852" name="Picture 4" descr="E:\PCARS-Photos\2006\2006-Photos\Jun\FD-06Pictures\FDpictures\Img_6709.jpg"/>
          <p:cNvPicPr>
            <a:picLocks noChangeAspect="1" noChangeArrowheads="1"/>
          </p:cNvPicPr>
          <p:nvPr/>
        </p:nvPicPr>
        <p:blipFill>
          <a:blip r:embed="rId4" cstate="print"/>
          <a:srcRect/>
          <a:stretch>
            <a:fillRect/>
          </a:stretch>
        </p:blipFill>
        <p:spPr bwMode="auto">
          <a:xfrm>
            <a:off x="533400" y="3581400"/>
            <a:ext cx="3659973" cy="2514600"/>
          </a:xfrm>
          <a:prstGeom prst="rect">
            <a:avLst/>
          </a:prstGeom>
          <a:noFill/>
        </p:spPr>
      </p:pic>
      <p:pic>
        <p:nvPicPr>
          <p:cNvPr id="78854" name="Picture 6" descr="E:\PCARS-Photos\2006\2006-Photos\Jun\FD-06Pictures\FDpictures\Img_6716.jpg"/>
          <p:cNvPicPr>
            <a:picLocks noChangeAspect="1" noChangeArrowheads="1"/>
          </p:cNvPicPr>
          <p:nvPr/>
        </p:nvPicPr>
        <p:blipFill>
          <a:blip r:embed="rId5" cstate="print"/>
          <a:srcRect/>
          <a:stretch>
            <a:fillRect/>
          </a:stretch>
        </p:blipFill>
        <p:spPr bwMode="auto">
          <a:xfrm>
            <a:off x="4191000" y="990599"/>
            <a:ext cx="4419600" cy="2425975"/>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34</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981200" y="152400"/>
            <a:ext cx="5181600" cy="461665"/>
          </a:xfrm>
          <a:prstGeom prst="rect">
            <a:avLst/>
          </a:prstGeom>
          <a:noFill/>
        </p:spPr>
        <p:txBody>
          <a:bodyPr wrap="square" rtlCol="0">
            <a:spAutoFit/>
          </a:bodyPr>
          <a:lstStyle/>
          <a:p>
            <a:pPr algn="ctr"/>
            <a:r>
              <a:rPr lang="en-US" b="1" dirty="0" smtClean="0"/>
              <a:t>June 24-25</a:t>
            </a:r>
            <a:r>
              <a:rPr lang="en-US" b="1" baseline="30000" dirty="0" smtClean="0"/>
              <a:t>th</a:t>
            </a:r>
            <a:r>
              <a:rPr lang="en-US" b="1" dirty="0" smtClean="0"/>
              <a:t> 2006 – FIELD DAY</a:t>
            </a:r>
            <a:endParaRPr lang="en-US" b="1" dirty="0"/>
          </a:p>
        </p:txBody>
      </p:sp>
      <p:pic>
        <p:nvPicPr>
          <p:cNvPr id="79874" name="Picture 2" descr="E:\PCARS-Photos\2006\2006-Photos\Jun\FD-06Pictures\FDpictures\20060625_0345A.jpg"/>
          <p:cNvPicPr>
            <a:picLocks noChangeAspect="1" noChangeArrowheads="1"/>
          </p:cNvPicPr>
          <p:nvPr/>
        </p:nvPicPr>
        <p:blipFill>
          <a:blip r:embed="rId2" cstate="print"/>
          <a:srcRect/>
          <a:stretch>
            <a:fillRect/>
          </a:stretch>
        </p:blipFill>
        <p:spPr bwMode="auto">
          <a:xfrm>
            <a:off x="533400" y="685800"/>
            <a:ext cx="4138614" cy="2759076"/>
          </a:xfrm>
          <a:prstGeom prst="rect">
            <a:avLst/>
          </a:prstGeom>
          <a:noFill/>
        </p:spPr>
      </p:pic>
      <p:pic>
        <p:nvPicPr>
          <p:cNvPr id="79875" name="Picture 3" descr="E:\PCARS-Photos\2006\2006-Photos\Jun\FD-06Pictures\FDpictures\FD-06-QSL.jpg"/>
          <p:cNvPicPr>
            <a:picLocks noChangeAspect="1" noChangeArrowheads="1"/>
          </p:cNvPicPr>
          <p:nvPr/>
        </p:nvPicPr>
        <p:blipFill>
          <a:blip r:embed="rId3" cstate="print"/>
          <a:srcRect/>
          <a:stretch>
            <a:fillRect/>
          </a:stretch>
        </p:blipFill>
        <p:spPr bwMode="auto">
          <a:xfrm>
            <a:off x="4800600" y="609600"/>
            <a:ext cx="4099248" cy="3124200"/>
          </a:xfrm>
          <a:prstGeom prst="rect">
            <a:avLst/>
          </a:prstGeom>
          <a:noFill/>
        </p:spPr>
      </p:pic>
      <p:pic>
        <p:nvPicPr>
          <p:cNvPr id="79876" name="Picture 4" descr="E:\PCARS-Photos\2006\2006-Photos\Jun\FD-06Pictures\FDpictures\KC8PDtries2saveit.jpg"/>
          <p:cNvPicPr>
            <a:picLocks noChangeAspect="1" noChangeArrowheads="1"/>
          </p:cNvPicPr>
          <p:nvPr/>
        </p:nvPicPr>
        <p:blipFill>
          <a:blip r:embed="rId4" cstate="print"/>
          <a:srcRect/>
          <a:stretch>
            <a:fillRect/>
          </a:stretch>
        </p:blipFill>
        <p:spPr bwMode="auto">
          <a:xfrm>
            <a:off x="1066800" y="3581400"/>
            <a:ext cx="2971800" cy="2551622"/>
          </a:xfrm>
          <a:prstGeom prst="rect">
            <a:avLst/>
          </a:prstGeom>
          <a:noFill/>
        </p:spPr>
      </p:pic>
      <p:sp>
        <p:nvSpPr>
          <p:cNvPr id="12" name="TextBox 11"/>
          <p:cNvSpPr txBox="1"/>
          <p:nvPr/>
        </p:nvSpPr>
        <p:spPr>
          <a:xfrm>
            <a:off x="4175448" y="3886200"/>
            <a:ext cx="4724400" cy="2677656"/>
          </a:xfrm>
          <a:prstGeom prst="rect">
            <a:avLst/>
          </a:prstGeom>
          <a:noFill/>
        </p:spPr>
        <p:txBody>
          <a:bodyPr wrap="square" rtlCol="0">
            <a:spAutoFit/>
          </a:bodyPr>
          <a:lstStyle/>
          <a:p>
            <a:r>
              <a:rPr lang="en-US" b="1" dirty="0" smtClean="0"/>
              <a:t>28</a:t>
            </a:r>
            <a:r>
              <a:rPr lang="en-US" dirty="0" smtClean="0"/>
              <a:t> PCARS members - Class 3A </a:t>
            </a:r>
            <a:r>
              <a:rPr lang="en-US" b="1" dirty="0" smtClean="0"/>
              <a:t>32</a:t>
            </a:r>
            <a:r>
              <a:rPr lang="en-US" dirty="0" smtClean="0"/>
              <a:t> Visitors – </a:t>
            </a:r>
            <a:r>
              <a:rPr lang="en-US" b="1" dirty="0" smtClean="0"/>
              <a:t>455</a:t>
            </a:r>
            <a:r>
              <a:rPr lang="en-US" dirty="0" smtClean="0"/>
              <a:t> QSOs – </a:t>
            </a:r>
          </a:p>
          <a:p>
            <a:r>
              <a:rPr lang="en-US" b="1" dirty="0" smtClean="0"/>
              <a:t>2,232</a:t>
            </a:r>
            <a:r>
              <a:rPr lang="en-US" dirty="0" smtClean="0"/>
              <a:t> points. </a:t>
            </a:r>
          </a:p>
          <a:p>
            <a:r>
              <a:rPr lang="en-US" dirty="0" smtClean="0"/>
              <a:t>14</a:t>
            </a:r>
            <a:r>
              <a:rPr lang="en-US" baseline="30000" dirty="0" smtClean="0"/>
              <a:t>th</a:t>
            </a:r>
            <a:r>
              <a:rPr lang="en-US" dirty="0" smtClean="0"/>
              <a:t> in Ohio, </a:t>
            </a:r>
          </a:p>
          <a:p>
            <a:r>
              <a:rPr lang="en-US" dirty="0" smtClean="0"/>
              <a:t>23</a:t>
            </a:r>
            <a:r>
              <a:rPr lang="en-US" baseline="30000" dirty="0" smtClean="0"/>
              <a:t>rd</a:t>
            </a:r>
            <a:r>
              <a:rPr lang="en-US" dirty="0" smtClean="0"/>
              <a:t> in GLD, </a:t>
            </a:r>
          </a:p>
          <a:p>
            <a:r>
              <a:rPr lang="en-US" dirty="0" smtClean="0"/>
              <a:t>142</a:t>
            </a:r>
            <a:r>
              <a:rPr lang="en-US" baseline="30000" dirty="0" smtClean="0"/>
              <a:t>nd</a:t>
            </a:r>
            <a:r>
              <a:rPr lang="en-US" dirty="0" smtClean="0"/>
              <a:t> overall.</a:t>
            </a:r>
          </a:p>
          <a:p>
            <a:endParaRPr lang="en-US" dirty="0"/>
          </a:p>
        </p:txBody>
      </p:sp>
      <p:pic>
        <p:nvPicPr>
          <p:cNvPr id="1026" name="Picture 2" descr="http://www.arrl.org/shop/images/P/9742.jpg"/>
          <p:cNvPicPr>
            <a:picLocks noChangeAspect="1" noChangeArrowheads="1"/>
          </p:cNvPicPr>
          <p:nvPr/>
        </p:nvPicPr>
        <p:blipFill>
          <a:blip r:embed="rId5" cstate="print">
            <a:clrChange>
              <a:clrFrom>
                <a:srgbClr val="FBFBFB"/>
              </a:clrFrom>
              <a:clrTo>
                <a:srgbClr val="FBFBFB">
                  <a:alpha val="0"/>
                </a:srgbClr>
              </a:clrTo>
            </a:clrChange>
            <a:extLst>
              <a:ext uri="{28A0092B-C50C-407E-A947-70E740481C1C}">
                <a14:useLocalDpi xmlns:a14="http://schemas.microsoft.com/office/drawing/2010/main" xmlns="" val="0"/>
              </a:ext>
            </a:extLst>
          </a:blip>
          <a:srcRect/>
          <a:stretch>
            <a:fillRect/>
          </a:stretch>
        </p:blipFill>
        <p:spPr bwMode="auto">
          <a:xfrm>
            <a:off x="6547884" y="4648200"/>
            <a:ext cx="1666875" cy="17240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35</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4191000" y="4191000"/>
            <a:ext cx="4724400" cy="2308324"/>
          </a:xfrm>
          <a:prstGeom prst="rect">
            <a:avLst/>
          </a:prstGeom>
          <a:noFill/>
        </p:spPr>
        <p:txBody>
          <a:bodyPr wrap="square" rtlCol="0">
            <a:spAutoFit/>
          </a:bodyPr>
          <a:lstStyle/>
          <a:p>
            <a:r>
              <a:rPr lang="en-US" b="1" dirty="0" smtClean="0"/>
              <a:t>98</a:t>
            </a:r>
            <a:r>
              <a:rPr lang="en-US" dirty="0" smtClean="0"/>
              <a:t> PCARS members - Class </a:t>
            </a:r>
            <a:r>
              <a:rPr lang="en-US" dirty="0" err="1" smtClean="0"/>
              <a:t>4A</a:t>
            </a:r>
            <a:r>
              <a:rPr lang="en-US" dirty="0" smtClean="0"/>
              <a:t> </a:t>
            </a:r>
            <a:r>
              <a:rPr lang="en-US" b="1" dirty="0" smtClean="0"/>
              <a:t>2,778</a:t>
            </a:r>
            <a:r>
              <a:rPr lang="en-US" dirty="0" smtClean="0"/>
              <a:t> QSOs – </a:t>
            </a:r>
            <a:r>
              <a:rPr lang="en-US" b="1" dirty="0" smtClean="0"/>
              <a:t>8,990</a:t>
            </a:r>
            <a:r>
              <a:rPr lang="en-US" dirty="0" smtClean="0"/>
              <a:t> points. </a:t>
            </a:r>
          </a:p>
          <a:p>
            <a:r>
              <a:rPr lang="en-US" dirty="0" smtClean="0"/>
              <a:t>4</a:t>
            </a:r>
            <a:r>
              <a:rPr lang="en-US" baseline="30000" dirty="0" smtClean="0"/>
              <a:t>th</a:t>
            </a:r>
            <a:r>
              <a:rPr lang="en-US" dirty="0" smtClean="0"/>
              <a:t> in Ohio, </a:t>
            </a:r>
          </a:p>
          <a:p>
            <a:r>
              <a:rPr lang="en-US" dirty="0" smtClean="0"/>
              <a:t>5th in GLD, </a:t>
            </a:r>
          </a:p>
          <a:p>
            <a:r>
              <a:rPr lang="en-US" dirty="0" smtClean="0"/>
              <a:t>69th overall.</a:t>
            </a:r>
          </a:p>
          <a:p>
            <a:endParaRPr lang="en-US" dirty="0"/>
          </a:p>
        </p:txBody>
      </p:sp>
      <p:pic>
        <p:nvPicPr>
          <p:cNvPr id="5" name="Picture 4" descr="ARR-3354.jpg"/>
          <p:cNvPicPr/>
          <p:nvPr/>
        </p:nvPicPr>
        <p:blipFill>
          <a:blip r:embed="rId2" cstate="print"/>
          <a:stretch>
            <a:fillRect/>
          </a:stretch>
        </p:blipFill>
        <p:spPr>
          <a:xfrm>
            <a:off x="6096000" y="5029200"/>
            <a:ext cx="2769316" cy="1416676"/>
          </a:xfrm>
          <a:prstGeom prst="rect">
            <a:avLst/>
          </a:prstGeom>
        </p:spPr>
      </p:pic>
      <p:pic>
        <p:nvPicPr>
          <p:cNvPr id="6" name="Picture 5" descr="rain.jpg"/>
          <p:cNvPicPr/>
          <p:nvPr/>
        </p:nvPicPr>
        <p:blipFill>
          <a:blip r:embed="rId3" cstate="print"/>
          <a:stretch>
            <a:fillRect/>
          </a:stretch>
        </p:blipFill>
        <p:spPr>
          <a:xfrm>
            <a:off x="457200" y="381000"/>
            <a:ext cx="1730572" cy="1287888"/>
          </a:xfrm>
          <a:prstGeom prst="rect">
            <a:avLst/>
          </a:prstGeom>
        </p:spPr>
      </p:pic>
      <p:sp>
        <p:nvSpPr>
          <p:cNvPr id="7" name="TextBox 6"/>
          <p:cNvSpPr txBox="1"/>
          <p:nvPr/>
        </p:nvSpPr>
        <p:spPr>
          <a:xfrm>
            <a:off x="1981200" y="152400"/>
            <a:ext cx="5181600" cy="461665"/>
          </a:xfrm>
          <a:prstGeom prst="rect">
            <a:avLst/>
          </a:prstGeom>
          <a:noFill/>
        </p:spPr>
        <p:txBody>
          <a:bodyPr wrap="square" rtlCol="0">
            <a:spAutoFit/>
          </a:bodyPr>
          <a:lstStyle/>
          <a:p>
            <a:pPr algn="ctr"/>
            <a:r>
              <a:rPr lang="en-US" b="1" dirty="0" smtClean="0"/>
              <a:t>June 27-28</a:t>
            </a:r>
            <a:r>
              <a:rPr lang="en-US" b="1" baseline="30000" dirty="0" smtClean="0"/>
              <a:t>th</a:t>
            </a:r>
            <a:r>
              <a:rPr lang="en-US" b="1" dirty="0" smtClean="0"/>
              <a:t> 2015 – FIELD DAY</a:t>
            </a:r>
            <a:endParaRPr lang="en-US" b="1" dirty="0"/>
          </a:p>
        </p:txBody>
      </p:sp>
      <p:pic>
        <p:nvPicPr>
          <p:cNvPr id="63490" name="Picture 2" descr="D:\A-Temp\3\KB8UUZ-FD15-004.jpg"/>
          <p:cNvPicPr>
            <a:picLocks noChangeAspect="1" noChangeArrowheads="1"/>
          </p:cNvPicPr>
          <p:nvPr/>
        </p:nvPicPr>
        <p:blipFill>
          <a:blip r:embed="rId4" cstate="print"/>
          <a:srcRect/>
          <a:stretch>
            <a:fillRect/>
          </a:stretch>
        </p:blipFill>
        <p:spPr bwMode="auto">
          <a:xfrm>
            <a:off x="4953000" y="2590800"/>
            <a:ext cx="1669500" cy="1325000"/>
          </a:xfrm>
          <a:prstGeom prst="rect">
            <a:avLst/>
          </a:prstGeom>
          <a:noFill/>
        </p:spPr>
      </p:pic>
      <p:pic>
        <p:nvPicPr>
          <p:cNvPr id="63491" name="Picture 3" descr="D:\A-Temp\3\KB8UUZ-FD15-014.jpg"/>
          <p:cNvPicPr>
            <a:picLocks noChangeAspect="1" noChangeArrowheads="1"/>
          </p:cNvPicPr>
          <p:nvPr/>
        </p:nvPicPr>
        <p:blipFill>
          <a:blip r:embed="rId5" cstate="print"/>
          <a:srcRect/>
          <a:stretch>
            <a:fillRect/>
          </a:stretch>
        </p:blipFill>
        <p:spPr bwMode="auto">
          <a:xfrm>
            <a:off x="1143000" y="4800600"/>
            <a:ext cx="2524125" cy="1325000"/>
          </a:xfrm>
          <a:prstGeom prst="rect">
            <a:avLst/>
          </a:prstGeom>
          <a:noFill/>
        </p:spPr>
      </p:pic>
      <p:pic>
        <p:nvPicPr>
          <p:cNvPr id="63492" name="Picture 4" descr="D:\A-Temp\3\KB8UUZ-FD15-016.jpg"/>
          <p:cNvPicPr>
            <a:picLocks noChangeAspect="1" noChangeArrowheads="1"/>
          </p:cNvPicPr>
          <p:nvPr/>
        </p:nvPicPr>
        <p:blipFill>
          <a:blip r:embed="rId6" cstate="print"/>
          <a:srcRect/>
          <a:stretch>
            <a:fillRect/>
          </a:stretch>
        </p:blipFill>
        <p:spPr bwMode="auto">
          <a:xfrm>
            <a:off x="457200" y="3352800"/>
            <a:ext cx="1936708" cy="1325000"/>
          </a:xfrm>
          <a:prstGeom prst="rect">
            <a:avLst/>
          </a:prstGeom>
          <a:noFill/>
        </p:spPr>
      </p:pic>
      <p:pic>
        <p:nvPicPr>
          <p:cNvPr id="63493" name="Picture 5" descr="D:\A-Temp\3\KB8UUZ-FD15-028.jpg"/>
          <p:cNvPicPr>
            <a:picLocks noChangeAspect="1" noChangeArrowheads="1"/>
          </p:cNvPicPr>
          <p:nvPr/>
        </p:nvPicPr>
        <p:blipFill>
          <a:blip r:embed="rId7" cstate="print"/>
          <a:srcRect/>
          <a:stretch>
            <a:fillRect/>
          </a:stretch>
        </p:blipFill>
        <p:spPr bwMode="auto">
          <a:xfrm>
            <a:off x="4823446" y="609600"/>
            <a:ext cx="1688211" cy="1600200"/>
          </a:xfrm>
          <a:prstGeom prst="rect">
            <a:avLst/>
          </a:prstGeom>
          <a:noFill/>
        </p:spPr>
      </p:pic>
      <p:pic>
        <p:nvPicPr>
          <p:cNvPr id="63494" name="Picture 6" descr="D:\A-Temp\3\KB8UUZ-FD15-053.jpg"/>
          <p:cNvPicPr>
            <a:picLocks noChangeAspect="1" noChangeArrowheads="1"/>
          </p:cNvPicPr>
          <p:nvPr/>
        </p:nvPicPr>
        <p:blipFill>
          <a:blip r:embed="rId8" cstate="print"/>
          <a:srcRect/>
          <a:stretch>
            <a:fillRect/>
          </a:stretch>
        </p:blipFill>
        <p:spPr bwMode="auto">
          <a:xfrm>
            <a:off x="2514600" y="2590800"/>
            <a:ext cx="2164167" cy="1325000"/>
          </a:xfrm>
          <a:prstGeom prst="rect">
            <a:avLst/>
          </a:prstGeom>
          <a:noFill/>
        </p:spPr>
      </p:pic>
      <p:pic>
        <p:nvPicPr>
          <p:cNvPr id="63495" name="Picture 7" descr="D:\A-Temp\3\KD8ICP-FD15-001.jpg"/>
          <p:cNvPicPr>
            <a:picLocks noChangeAspect="1" noChangeArrowheads="1"/>
          </p:cNvPicPr>
          <p:nvPr/>
        </p:nvPicPr>
        <p:blipFill>
          <a:blip r:embed="rId9" cstate="print"/>
          <a:srcRect/>
          <a:stretch>
            <a:fillRect/>
          </a:stretch>
        </p:blipFill>
        <p:spPr bwMode="auto">
          <a:xfrm>
            <a:off x="2590800" y="685800"/>
            <a:ext cx="2081824" cy="1553600"/>
          </a:xfrm>
          <a:prstGeom prst="rect">
            <a:avLst/>
          </a:prstGeom>
          <a:noFill/>
        </p:spPr>
      </p:pic>
      <p:pic>
        <p:nvPicPr>
          <p:cNvPr id="63496" name="Picture 8" descr="D:\A-Temp\3\KD8ICP-FD15-011.jpg"/>
          <p:cNvPicPr>
            <a:picLocks noChangeAspect="1" noChangeArrowheads="1"/>
          </p:cNvPicPr>
          <p:nvPr/>
        </p:nvPicPr>
        <p:blipFill>
          <a:blip r:embed="rId10" cstate="print"/>
          <a:srcRect/>
          <a:stretch>
            <a:fillRect/>
          </a:stretch>
        </p:blipFill>
        <p:spPr bwMode="auto">
          <a:xfrm>
            <a:off x="381000" y="1905000"/>
            <a:ext cx="1978667" cy="1325000"/>
          </a:xfrm>
          <a:prstGeom prst="rect">
            <a:avLst/>
          </a:prstGeom>
          <a:noFill/>
        </p:spPr>
      </p:pic>
      <p:pic>
        <p:nvPicPr>
          <p:cNvPr id="63497" name="Picture 9" descr="D:\A-Temp\3\KD8ICP-FD15-066.jpg"/>
          <p:cNvPicPr>
            <a:picLocks noChangeAspect="1" noChangeArrowheads="1"/>
          </p:cNvPicPr>
          <p:nvPr/>
        </p:nvPicPr>
        <p:blipFill>
          <a:blip r:embed="rId11" cstate="print"/>
          <a:srcRect/>
          <a:stretch>
            <a:fillRect/>
          </a:stretch>
        </p:blipFill>
        <p:spPr bwMode="auto">
          <a:xfrm>
            <a:off x="6705600" y="2362200"/>
            <a:ext cx="2161958" cy="1325000"/>
          </a:xfrm>
          <a:prstGeom prst="rect">
            <a:avLst/>
          </a:prstGeom>
          <a:noFill/>
        </p:spPr>
      </p:pic>
      <p:pic>
        <p:nvPicPr>
          <p:cNvPr id="63498" name="Picture 10" descr="D:\A-Temp\3\N8SY-FD15-011.jpg"/>
          <p:cNvPicPr>
            <a:picLocks noChangeAspect="1" noChangeArrowheads="1"/>
          </p:cNvPicPr>
          <p:nvPr/>
        </p:nvPicPr>
        <p:blipFill>
          <a:blip r:embed="rId12" cstate="print"/>
          <a:srcRect/>
          <a:stretch>
            <a:fillRect/>
          </a:stretch>
        </p:blipFill>
        <p:spPr bwMode="auto">
          <a:xfrm>
            <a:off x="6705600" y="838200"/>
            <a:ext cx="2208333" cy="1325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36</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228600" y="550286"/>
            <a:ext cx="8610600" cy="461665"/>
          </a:xfrm>
          <a:prstGeom prst="rect">
            <a:avLst/>
          </a:prstGeom>
          <a:noFill/>
        </p:spPr>
        <p:txBody>
          <a:bodyPr wrap="square" rtlCol="0">
            <a:spAutoFit/>
          </a:bodyPr>
          <a:lstStyle/>
          <a:p>
            <a:pPr algn="ctr"/>
            <a:r>
              <a:rPr lang="en-US" b="1" dirty="0" smtClean="0"/>
              <a:t>November 16</a:t>
            </a:r>
            <a:r>
              <a:rPr lang="en-US" b="1" baseline="30000" dirty="0" smtClean="0"/>
              <a:t>th</a:t>
            </a:r>
            <a:r>
              <a:rPr lang="en-US" b="1" dirty="0" smtClean="0"/>
              <a:t> 2006 – Center of Hope donation</a:t>
            </a:r>
            <a:endParaRPr lang="en-US" b="1"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8200" y="1066800"/>
            <a:ext cx="3422004" cy="25908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19454" y="1998087"/>
            <a:ext cx="4100146" cy="3046988"/>
          </a:xfrm>
          <a:prstGeom prst="rect">
            <a:avLst/>
          </a:prstGeom>
          <a:noFill/>
        </p:spPr>
        <p:txBody>
          <a:bodyPr wrap="square" rtlCol="0">
            <a:spAutoFit/>
          </a:bodyPr>
          <a:lstStyle/>
          <a:p>
            <a:pPr algn="ctr"/>
            <a:r>
              <a:rPr lang="en-US" sz="3200" dirty="0" smtClean="0"/>
              <a:t>WB8LCD and KC8PD delivered a car load of groceries and a check for nearly $300.00 to the Center of Hope</a:t>
            </a:r>
            <a:endParaRPr lang="en-US" sz="3200" dirty="0"/>
          </a:p>
        </p:txBody>
      </p:sp>
      <p:pic>
        <p:nvPicPr>
          <p:cNvPr id="1026" name="Picture 2" descr="FoodDrive"/>
          <p:cNvPicPr>
            <a:picLocks noChangeAspect="1" noChangeArrowheads="1"/>
          </p:cNvPicPr>
          <p:nvPr/>
        </p:nvPicPr>
        <p:blipFill>
          <a:blip r:embed="rId3" cstate="print"/>
          <a:srcRect/>
          <a:stretch>
            <a:fillRect/>
          </a:stretch>
        </p:blipFill>
        <p:spPr bwMode="auto">
          <a:xfrm>
            <a:off x="4572000" y="3733800"/>
            <a:ext cx="3567113" cy="2536825"/>
          </a:xfrm>
          <a:prstGeom prst="rect">
            <a:avLst/>
          </a:prstGeom>
          <a:noFill/>
          <a:ln w="9525">
            <a:noFill/>
            <a:miter lim="800000"/>
            <a:headEnd/>
            <a:tailEnd/>
          </a:ln>
        </p:spPr>
      </p:pic>
    </p:spTree>
    <p:extLst>
      <p:ext uri="{BB962C8B-B14F-4D97-AF65-F5344CB8AC3E}">
        <p14:creationId xmlns:p14="http://schemas.microsoft.com/office/powerpoint/2010/main" xmlns="" val="1960355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37</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228600" y="550286"/>
            <a:ext cx="8610600" cy="461665"/>
          </a:xfrm>
          <a:prstGeom prst="rect">
            <a:avLst/>
          </a:prstGeom>
          <a:noFill/>
        </p:spPr>
        <p:txBody>
          <a:bodyPr wrap="square" rtlCol="0">
            <a:spAutoFit/>
          </a:bodyPr>
          <a:lstStyle/>
          <a:p>
            <a:pPr algn="ctr"/>
            <a:r>
              <a:rPr lang="en-US" b="1" dirty="0" smtClean="0"/>
              <a:t>December </a:t>
            </a:r>
            <a:r>
              <a:rPr lang="en-US" b="1" dirty="0" smtClean="0"/>
              <a:t>2015 </a:t>
            </a:r>
            <a:r>
              <a:rPr lang="en-US" b="1" dirty="0" smtClean="0"/>
              <a:t>– Center of Hope donation</a:t>
            </a:r>
            <a:endParaRPr lang="en-US" b="1" dirty="0"/>
          </a:p>
        </p:txBody>
      </p:sp>
      <p:pic>
        <p:nvPicPr>
          <p:cNvPr id="5" name="Picture 4" descr="PCARS-DonationFCS-PortageCounty.jpg"/>
          <p:cNvPicPr/>
          <p:nvPr/>
        </p:nvPicPr>
        <p:blipFill>
          <a:blip r:embed="rId2" cstate="print"/>
          <a:stretch>
            <a:fillRect/>
          </a:stretch>
        </p:blipFill>
        <p:spPr>
          <a:xfrm>
            <a:off x="4495800" y="1219200"/>
            <a:ext cx="4233994" cy="3003177"/>
          </a:xfrm>
          <a:prstGeom prst="rect">
            <a:avLst/>
          </a:prstGeom>
        </p:spPr>
      </p:pic>
      <p:sp>
        <p:nvSpPr>
          <p:cNvPr id="6" name="TextBox 5"/>
          <p:cNvSpPr txBox="1"/>
          <p:nvPr/>
        </p:nvSpPr>
        <p:spPr>
          <a:xfrm>
            <a:off x="4572000" y="4343400"/>
            <a:ext cx="4100146" cy="2062103"/>
          </a:xfrm>
          <a:prstGeom prst="rect">
            <a:avLst/>
          </a:prstGeom>
          <a:noFill/>
        </p:spPr>
        <p:txBody>
          <a:bodyPr wrap="square" rtlCol="0">
            <a:spAutoFit/>
          </a:bodyPr>
          <a:lstStyle/>
          <a:p>
            <a:pPr algn="ctr"/>
            <a:r>
              <a:rPr lang="en-US" sz="3200" dirty="0" smtClean="0"/>
              <a:t>K8CAV and AC8NT delivered a check for over  $3800.00 to the Center of Hope</a:t>
            </a:r>
            <a:endParaRPr lang="en-US" sz="3200" dirty="0"/>
          </a:p>
        </p:txBody>
      </p:sp>
      <p:pic>
        <p:nvPicPr>
          <p:cNvPr id="64514" name="Picture 2" descr="D:\PCARS-NEWS\2016\Jan 2016\used\FCS-Letter.jpg"/>
          <p:cNvPicPr>
            <a:picLocks noChangeAspect="1" noChangeArrowheads="1"/>
          </p:cNvPicPr>
          <p:nvPr/>
        </p:nvPicPr>
        <p:blipFill>
          <a:blip r:embed="rId3" cstate="print"/>
          <a:srcRect/>
          <a:stretch>
            <a:fillRect/>
          </a:stretch>
        </p:blipFill>
        <p:spPr bwMode="auto">
          <a:xfrm>
            <a:off x="152400" y="1371600"/>
            <a:ext cx="4208542" cy="44196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38</a:t>
            </a:fld>
            <a:endParaRPr lang="en-US"/>
          </a:p>
        </p:txBody>
      </p:sp>
      <p:sp>
        <p:nvSpPr>
          <p:cNvPr id="3" name="Footer Placeholder 2"/>
          <p:cNvSpPr>
            <a:spLocks noGrp="1"/>
          </p:cNvSpPr>
          <p:nvPr>
            <p:ph type="ftr" sz="quarter" idx="11"/>
          </p:nvPr>
        </p:nvSpPr>
        <p:spPr/>
        <p:txBody>
          <a:bodyPr/>
          <a:lstStyle/>
          <a:p>
            <a:pPr>
              <a:defRPr/>
            </a:pPr>
            <a:r>
              <a:rPr lang="en-US" dirty="0" smtClean="0"/>
              <a:t>              </a:t>
            </a:r>
          </a:p>
          <a:p>
            <a:pPr>
              <a:defRPr/>
            </a:pPr>
            <a:r>
              <a:rPr lang="en-US" dirty="0" smtClean="0"/>
              <a:t>             </a:t>
            </a:r>
            <a:r>
              <a:rPr lang="en-US" i="1" dirty="0" smtClean="0">
                <a:solidFill>
                  <a:schemeClr val="accent2"/>
                </a:solidFill>
                <a:effectLst>
                  <a:outerShdw blurRad="38100" dist="38100" dir="2700000" algn="tl">
                    <a:srgbClr val="000000"/>
                  </a:outerShdw>
                </a:effectLst>
              </a:rPr>
              <a:t>Portage County Amateur Radio Service, Inc. (PCARS)</a:t>
            </a:r>
            <a:endParaRPr lang="en-US" sz="1400" dirty="0">
              <a:latin typeface="Times New Roman" charset="0"/>
            </a:endParaRPr>
          </a:p>
        </p:txBody>
      </p:sp>
      <p:sp>
        <p:nvSpPr>
          <p:cNvPr id="5" name="Rectangle 4"/>
          <p:cNvSpPr/>
          <p:nvPr/>
        </p:nvSpPr>
        <p:spPr>
          <a:xfrm>
            <a:off x="0" y="1447800"/>
            <a:ext cx="4630615" cy="4185761"/>
          </a:xfrm>
          <a:prstGeom prst="rect">
            <a:avLst/>
          </a:prstGeom>
        </p:spPr>
        <p:txBody>
          <a:bodyPr wrap="square">
            <a:spAutoFit/>
          </a:bodyPr>
          <a:lstStyle/>
          <a:p>
            <a:r>
              <a:rPr lang="en-US" sz="1400" b="1" i="1" dirty="0" smtClean="0"/>
              <a:t>Nine New </a:t>
            </a:r>
            <a:r>
              <a:rPr lang="en-US" sz="1400" b="1" i="1" dirty="0"/>
              <a:t>Technicians</a:t>
            </a:r>
          </a:p>
          <a:p>
            <a:endParaRPr lang="en-US" sz="1400" b="1" dirty="0" smtClean="0"/>
          </a:p>
          <a:p>
            <a:r>
              <a:rPr lang="en-US" sz="1400" b="1" dirty="0" smtClean="0"/>
              <a:t>Volunteer instructors </a:t>
            </a:r>
            <a:r>
              <a:rPr lang="en-US" sz="1400" dirty="0"/>
              <a:t>were Russ Anderson </a:t>
            </a:r>
            <a:r>
              <a:rPr lang="en-US" sz="1400" dirty="0" smtClean="0"/>
              <a:t>– KB8DPN</a:t>
            </a:r>
            <a:r>
              <a:rPr lang="en-US" sz="1400" dirty="0"/>
              <a:t>, </a:t>
            </a:r>
            <a:endParaRPr lang="en-US" sz="1400" dirty="0" smtClean="0"/>
          </a:p>
          <a:p>
            <a:r>
              <a:rPr lang="en-US" sz="1400" dirty="0" smtClean="0"/>
              <a:t>Tom </a:t>
            </a:r>
            <a:r>
              <a:rPr lang="en-US" sz="1400" dirty="0"/>
              <a:t>Parkinson – KB8UUZ, </a:t>
            </a:r>
            <a:r>
              <a:rPr lang="en-US" sz="1400" dirty="0" smtClean="0"/>
              <a:t>Jim </a:t>
            </a:r>
            <a:r>
              <a:rPr lang="en-US" sz="1400" dirty="0" err="1" smtClean="0"/>
              <a:t>Aylward</a:t>
            </a:r>
            <a:r>
              <a:rPr lang="en-US" sz="1400" dirty="0" smtClean="0"/>
              <a:t> </a:t>
            </a:r>
            <a:r>
              <a:rPr lang="en-US" sz="1400" dirty="0"/>
              <a:t>- KC8PD </a:t>
            </a:r>
            <a:endParaRPr lang="en-US" sz="1400" dirty="0" smtClean="0"/>
          </a:p>
          <a:p>
            <a:r>
              <a:rPr lang="en-US" sz="1400" dirty="0" smtClean="0"/>
              <a:t>and </a:t>
            </a:r>
            <a:r>
              <a:rPr lang="en-US" sz="1400" dirty="0"/>
              <a:t>Tom Sly – WB8LCD.</a:t>
            </a:r>
          </a:p>
          <a:p>
            <a:endParaRPr lang="en-US" sz="1400" b="1" dirty="0" smtClean="0"/>
          </a:p>
          <a:p>
            <a:r>
              <a:rPr lang="en-US" sz="1400" b="1" dirty="0" smtClean="0"/>
              <a:t>The </a:t>
            </a:r>
            <a:r>
              <a:rPr lang="en-US" sz="1400" b="1" dirty="0"/>
              <a:t>VE team </a:t>
            </a:r>
            <a:r>
              <a:rPr lang="en-US" sz="1400" dirty="0"/>
              <a:t>consisted of Russ Anderson </a:t>
            </a:r>
            <a:r>
              <a:rPr lang="en-US" sz="1400" dirty="0" smtClean="0"/>
              <a:t>– KB8DPN</a:t>
            </a:r>
            <a:r>
              <a:rPr lang="en-US" sz="1400" dirty="0"/>
              <a:t>, </a:t>
            </a:r>
            <a:endParaRPr lang="en-US" sz="1400" dirty="0" smtClean="0"/>
          </a:p>
          <a:p>
            <a:r>
              <a:rPr lang="en-US" sz="1400" dirty="0" smtClean="0"/>
              <a:t>Tom </a:t>
            </a:r>
            <a:r>
              <a:rPr lang="en-US" sz="1400" dirty="0"/>
              <a:t>Parkinson – KB8UUZ, </a:t>
            </a:r>
            <a:r>
              <a:rPr lang="en-US" sz="1400" dirty="0" smtClean="0"/>
              <a:t>Jim </a:t>
            </a:r>
            <a:r>
              <a:rPr lang="en-US" sz="1400" dirty="0" err="1" smtClean="0"/>
              <a:t>Aylward</a:t>
            </a:r>
            <a:r>
              <a:rPr lang="en-US" sz="1400" dirty="0" smtClean="0"/>
              <a:t> </a:t>
            </a:r>
            <a:r>
              <a:rPr lang="en-US" sz="1400" dirty="0"/>
              <a:t>- </a:t>
            </a:r>
            <a:r>
              <a:rPr lang="en-US" sz="1400" dirty="0" smtClean="0"/>
              <a:t>KC8PD</a:t>
            </a:r>
          </a:p>
          <a:p>
            <a:r>
              <a:rPr lang="en-US" sz="1400" dirty="0" smtClean="0"/>
              <a:t>and </a:t>
            </a:r>
            <a:r>
              <a:rPr lang="en-US" sz="1400" dirty="0"/>
              <a:t>Carl Capps – </a:t>
            </a:r>
            <a:r>
              <a:rPr lang="en-US" sz="1400" dirty="0" err="1"/>
              <a:t>N4TIE</a:t>
            </a:r>
            <a:r>
              <a:rPr lang="en-US" sz="1400" dirty="0" smtClean="0"/>
              <a:t>.</a:t>
            </a:r>
          </a:p>
          <a:p>
            <a:endParaRPr lang="en-US" sz="1400" dirty="0" smtClean="0"/>
          </a:p>
          <a:p>
            <a:endParaRPr lang="en-US" sz="1400" dirty="0" smtClean="0"/>
          </a:p>
          <a:p>
            <a:endParaRPr lang="en-US" sz="1400" dirty="0" smtClean="0"/>
          </a:p>
          <a:p>
            <a:endParaRPr lang="en-US" sz="1400" dirty="0" smtClean="0"/>
          </a:p>
          <a:p>
            <a:pPr algn="ctr"/>
            <a:r>
              <a:rPr lang="en-US" sz="1400" dirty="0" smtClean="0"/>
              <a:t>Classes have continued for Technicians, General and Amateur Extras. Everyone associated with this teaching effort has been proud to say they are part of PCARS and encouraging new hams to help maintain this great hobby of Amateur Radio</a:t>
            </a:r>
            <a:endParaRPr lang="en-US" sz="1400" dirty="0"/>
          </a:p>
          <a:p>
            <a:endParaRPr lang="en-US" sz="1400" dirty="0" smtClean="0"/>
          </a:p>
        </p:txBody>
      </p:sp>
      <p:sp>
        <p:nvSpPr>
          <p:cNvPr id="6" name="TextBox 5"/>
          <p:cNvSpPr txBox="1"/>
          <p:nvPr/>
        </p:nvSpPr>
        <p:spPr>
          <a:xfrm>
            <a:off x="3276600" y="457200"/>
            <a:ext cx="2347887" cy="338554"/>
          </a:xfrm>
          <a:prstGeom prst="rect">
            <a:avLst/>
          </a:prstGeom>
          <a:noFill/>
        </p:spPr>
        <p:txBody>
          <a:bodyPr wrap="none" rtlCol="0">
            <a:spAutoFit/>
          </a:bodyPr>
          <a:lstStyle/>
          <a:p>
            <a:r>
              <a:rPr lang="en-US" sz="1600" b="1" dirty="0" smtClean="0"/>
              <a:t>First Technician Class</a:t>
            </a:r>
            <a:endParaRPr lang="en-US" sz="1600" b="1" dirty="0"/>
          </a:p>
        </p:txBody>
      </p:sp>
      <p:pic>
        <p:nvPicPr>
          <p:cNvPr id="1026" name="Picture 2" descr="E:\PCARS-Photos\2006\2006-Photos\Nov\DCP_2023.JPG"/>
          <p:cNvPicPr>
            <a:picLocks noChangeAspect="1" noChangeArrowheads="1"/>
          </p:cNvPicPr>
          <p:nvPr/>
        </p:nvPicPr>
        <p:blipFill>
          <a:blip r:embed="rId2" cstate="print"/>
          <a:srcRect/>
          <a:stretch>
            <a:fillRect/>
          </a:stretch>
        </p:blipFill>
        <p:spPr bwMode="auto">
          <a:xfrm>
            <a:off x="4648200" y="838200"/>
            <a:ext cx="4038600" cy="2668361"/>
          </a:xfrm>
          <a:prstGeom prst="rect">
            <a:avLst/>
          </a:prstGeom>
          <a:noFill/>
        </p:spPr>
      </p:pic>
      <p:pic>
        <p:nvPicPr>
          <p:cNvPr id="1027" name="Picture 3" descr="E:\PCARS-Photos\2006\2006-Photos\Nov\DCP_2022.JPG"/>
          <p:cNvPicPr>
            <a:picLocks noChangeAspect="1" noChangeArrowheads="1"/>
          </p:cNvPicPr>
          <p:nvPr/>
        </p:nvPicPr>
        <p:blipFill>
          <a:blip r:embed="rId3" cstate="print"/>
          <a:srcRect/>
          <a:stretch>
            <a:fillRect/>
          </a:stretch>
        </p:blipFill>
        <p:spPr bwMode="auto">
          <a:xfrm>
            <a:off x="4648200" y="3810000"/>
            <a:ext cx="4044778" cy="2672443"/>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39</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5" name="TextBox 4"/>
          <p:cNvSpPr txBox="1"/>
          <p:nvPr/>
        </p:nvSpPr>
        <p:spPr>
          <a:xfrm>
            <a:off x="381000" y="228600"/>
            <a:ext cx="4495800" cy="2062103"/>
          </a:xfrm>
          <a:prstGeom prst="rect">
            <a:avLst/>
          </a:prstGeom>
          <a:noFill/>
        </p:spPr>
        <p:txBody>
          <a:bodyPr wrap="square" rtlCol="0">
            <a:spAutoFit/>
          </a:bodyPr>
          <a:lstStyle/>
          <a:p>
            <a:pPr algn="ctr"/>
            <a:r>
              <a:rPr lang="en-US" sz="3200" dirty="0" smtClean="0"/>
              <a:t>As of the end of December 2006</a:t>
            </a:r>
          </a:p>
          <a:p>
            <a:pPr algn="ctr"/>
            <a:r>
              <a:rPr lang="en-US" sz="3200" dirty="0" smtClean="0"/>
              <a:t>PCARS membership was: </a:t>
            </a:r>
            <a:r>
              <a:rPr lang="en-US" sz="3200" b="1" dirty="0" smtClean="0"/>
              <a:t>53</a:t>
            </a:r>
            <a:endParaRPr lang="en-US" sz="3200" dirty="0"/>
          </a:p>
        </p:txBody>
      </p:sp>
      <p:pic>
        <p:nvPicPr>
          <p:cNvPr id="2050" name="Picture 2" descr="IMG_1554"/>
          <p:cNvPicPr>
            <a:picLocks noChangeAspect="1" noChangeArrowheads="1"/>
          </p:cNvPicPr>
          <p:nvPr/>
        </p:nvPicPr>
        <p:blipFill>
          <a:blip r:embed="rId2" cstate="print"/>
          <a:srcRect/>
          <a:stretch>
            <a:fillRect/>
          </a:stretch>
        </p:blipFill>
        <p:spPr bwMode="auto">
          <a:xfrm>
            <a:off x="4953000" y="228600"/>
            <a:ext cx="3245142" cy="2438400"/>
          </a:xfrm>
          <a:prstGeom prst="rect">
            <a:avLst/>
          </a:prstGeom>
          <a:noFill/>
          <a:ln w="9525">
            <a:noFill/>
            <a:miter lim="800000"/>
            <a:headEnd/>
            <a:tailEnd/>
          </a:ln>
        </p:spPr>
      </p:pic>
      <p:sp>
        <p:nvSpPr>
          <p:cNvPr id="6" name="TextBox 5"/>
          <p:cNvSpPr txBox="1"/>
          <p:nvPr/>
        </p:nvSpPr>
        <p:spPr>
          <a:xfrm>
            <a:off x="4419600" y="3505200"/>
            <a:ext cx="4724400" cy="2062103"/>
          </a:xfrm>
          <a:prstGeom prst="rect">
            <a:avLst/>
          </a:prstGeom>
          <a:noFill/>
        </p:spPr>
        <p:txBody>
          <a:bodyPr wrap="square" rtlCol="0">
            <a:spAutoFit/>
          </a:bodyPr>
          <a:lstStyle/>
          <a:p>
            <a:pPr algn="ctr"/>
            <a:r>
              <a:rPr lang="en-US" sz="3200" dirty="0" smtClean="0"/>
              <a:t>As of the end of December 2015</a:t>
            </a:r>
          </a:p>
          <a:p>
            <a:pPr algn="ctr"/>
            <a:r>
              <a:rPr lang="en-US" sz="3200" dirty="0" smtClean="0"/>
              <a:t>PCARS membership was over </a:t>
            </a:r>
            <a:r>
              <a:rPr lang="en-US" sz="3200" b="1" dirty="0" smtClean="0"/>
              <a:t>185</a:t>
            </a:r>
            <a:endParaRPr lang="en-US" sz="3200" b="1" dirty="0"/>
          </a:p>
        </p:txBody>
      </p:sp>
      <p:pic>
        <p:nvPicPr>
          <p:cNvPr id="15361" name="Picture 1" descr="D:\PCARS-Photos\2015 pics\Meetings\Mtg-14Dec2015\Trimed\Img_8313.jpg"/>
          <p:cNvPicPr>
            <a:picLocks noChangeAspect="1" noChangeArrowheads="1"/>
          </p:cNvPicPr>
          <p:nvPr/>
        </p:nvPicPr>
        <p:blipFill>
          <a:blip r:embed="rId3" cstate="print"/>
          <a:srcRect/>
          <a:stretch>
            <a:fillRect/>
          </a:stretch>
        </p:blipFill>
        <p:spPr bwMode="auto">
          <a:xfrm>
            <a:off x="304800" y="4343400"/>
            <a:ext cx="4376190" cy="1752600"/>
          </a:xfrm>
          <a:prstGeom prst="rect">
            <a:avLst/>
          </a:prstGeom>
          <a:noFill/>
        </p:spPr>
      </p:pic>
      <p:pic>
        <p:nvPicPr>
          <p:cNvPr id="15362" name="Picture 2" descr="D:\PCARS-Photos\2015 pics\Meetings\Mtg-14Dec2015\Trimed\Img_8348.jpg"/>
          <p:cNvPicPr>
            <a:picLocks noChangeAspect="1" noChangeArrowheads="1"/>
          </p:cNvPicPr>
          <p:nvPr/>
        </p:nvPicPr>
        <p:blipFill>
          <a:blip r:embed="rId4" cstate="print"/>
          <a:srcRect/>
          <a:stretch>
            <a:fillRect/>
          </a:stretch>
        </p:blipFill>
        <p:spPr bwMode="auto">
          <a:xfrm>
            <a:off x="533400" y="2514600"/>
            <a:ext cx="3916124" cy="1816100"/>
          </a:xfrm>
          <a:prstGeom prst="rect">
            <a:avLst/>
          </a:prstGeom>
          <a:noFill/>
        </p:spPr>
      </p:pic>
    </p:spTree>
    <p:extLst>
      <p:ext uri="{BB962C8B-B14F-4D97-AF65-F5344CB8AC3E}">
        <p14:creationId xmlns:p14="http://schemas.microsoft.com/office/powerpoint/2010/main" xmlns="" val="3770595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0"/>
          </p:nvPr>
        </p:nvSpPr>
        <p:spPr>
          <a:noFill/>
        </p:spPr>
        <p:txBody>
          <a:bodyPr/>
          <a:lstStyle/>
          <a:p>
            <a:endParaRPr lang="en-US" smtClean="0"/>
          </a:p>
          <a:p>
            <a:fld id="{25781B3F-0DA3-47A1-9481-B5AACD10AA7C}" type="slidenum">
              <a:rPr lang="en-US" smtClean="0"/>
              <a:pPr/>
              <a:t>4</a:t>
            </a:fld>
            <a:endParaRPr lang="en-US" smtClean="0"/>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5124" name="TextBox 3"/>
          <p:cNvSpPr txBox="1">
            <a:spLocks noChangeArrowheads="1"/>
          </p:cNvSpPr>
          <p:nvPr/>
        </p:nvSpPr>
        <p:spPr bwMode="auto">
          <a:xfrm>
            <a:off x="304800" y="1371600"/>
            <a:ext cx="8458200" cy="3939540"/>
          </a:xfrm>
          <a:prstGeom prst="rect">
            <a:avLst/>
          </a:prstGeom>
          <a:noFill/>
          <a:ln w="9525">
            <a:noFill/>
            <a:miter lim="800000"/>
            <a:headEnd/>
            <a:tailEnd/>
          </a:ln>
        </p:spPr>
        <p:txBody>
          <a:bodyPr>
            <a:spAutoFit/>
          </a:bodyPr>
          <a:lstStyle/>
          <a:p>
            <a:pPr algn="ctr"/>
            <a:r>
              <a:rPr lang="en-US" sz="4800" b="1" i="1" dirty="0"/>
              <a:t>Why Part </a:t>
            </a:r>
            <a:r>
              <a:rPr lang="en-US" sz="4800" b="1" i="1" dirty="0" smtClean="0"/>
              <a:t>4?</a:t>
            </a:r>
            <a:endParaRPr lang="en-US" sz="4800" b="1" i="1" dirty="0"/>
          </a:p>
          <a:p>
            <a:endParaRPr lang="en-US" sz="1000" dirty="0"/>
          </a:p>
          <a:p>
            <a:pPr algn="ctr"/>
            <a:r>
              <a:rPr lang="en-US" sz="4800" dirty="0" smtClean="0"/>
              <a:t>There have been 3 other PCARS History presentations over the years. And, there will be more in the future.</a:t>
            </a:r>
            <a:endParaRPr lang="en-US" sz="4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dirty="0" smtClean="0"/>
          </a:p>
          <a:p>
            <a:pPr>
              <a:defRPr/>
            </a:pPr>
            <a:fld id="{689C099A-4FC8-47EB-8D83-2FC475759B86}" type="slidenum">
              <a:rPr lang="en-US" smtClean="0"/>
              <a:pPr>
                <a:defRPr/>
              </a:pPr>
              <a:t>40</a:t>
            </a:fld>
            <a:endParaRPr lang="en-US" dirty="0"/>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7" name="TextBox 6"/>
          <p:cNvSpPr txBox="1"/>
          <p:nvPr/>
        </p:nvSpPr>
        <p:spPr>
          <a:xfrm>
            <a:off x="5257800" y="1219200"/>
            <a:ext cx="3657600" cy="4708981"/>
          </a:xfrm>
          <a:prstGeom prst="rect">
            <a:avLst/>
          </a:prstGeom>
          <a:noFill/>
        </p:spPr>
        <p:txBody>
          <a:bodyPr wrap="square" rtlCol="0">
            <a:spAutoFit/>
          </a:bodyPr>
          <a:lstStyle/>
          <a:p>
            <a:r>
              <a:rPr lang="en-US" sz="6000" b="1" dirty="0" smtClean="0"/>
              <a:t>And the </a:t>
            </a:r>
          </a:p>
          <a:p>
            <a:r>
              <a:rPr lang="en-US" sz="6000" b="1" dirty="0" smtClean="0"/>
              <a:t>FUN keeps              </a:t>
            </a:r>
          </a:p>
          <a:p>
            <a:r>
              <a:rPr lang="en-US" sz="6000" b="1" dirty="0" smtClean="0"/>
              <a:t>on going </a:t>
            </a:r>
          </a:p>
          <a:p>
            <a:pPr algn="ctr"/>
            <a:endParaRPr lang="en-US" sz="6000" b="1" dirty="0" smtClean="0"/>
          </a:p>
        </p:txBody>
      </p:sp>
      <p:pic>
        <p:nvPicPr>
          <p:cNvPr id="8" name="Picture 3" descr="E:\PCARS-Photos\Squirrels-real\xlistening.jpg"/>
          <p:cNvPicPr>
            <a:picLocks noChangeAspect="1" noChangeArrowheads="1"/>
          </p:cNvPicPr>
          <p:nvPr/>
        </p:nvPicPr>
        <p:blipFill>
          <a:blip r:embed="rId2" cstate="print"/>
          <a:srcRect/>
          <a:stretch>
            <a:fillRect/>
          </a:stretch>
        </p:blipFill>
        <p:spPr bwMode="auto">
          <a:xfrm>
            <a:off x="457200" y="1752600"/>
            <a:ext cx="4572000" cy="3429000"/>
          </a:xfrm>
          <a:prstGeom prst="rect">
            <a:avLst/>
          </a:prstGeom>
          <a:noFill/>
        </p:spPr>
      </p:pic>
    </p:spTree>
    <p:extLst>
      <p:ext uri="{BB962C8B-B14F-4D97-AF65-F5344CB8AC3E}">
        <p14:creationId xmlns:p14="http://schemas.microsoft.com/office/powerpoint/2010/main" xmlns="" val="989552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41</a:t>
            </a:fld>
            <a:endParaRPr lang="en-US"/>
          </a:p>
        </p:txBody>
      </p:sp>
      <p:sp>
        <p:nvSpPr>
          <p:cNvPr id="3" name="Footer Placeholder 2"/>
          <p:cNvSpPr>
            <a:spLocks noGrp="1"/>
          </p:cNvSpPr>
          <p:nvPr>
            <p:ph type="ftr" sz="quarter" idx="11"/>
          </p:nvPr>
        </p:nvSpPr>
        <p:spPr/>
        <p:txBody>
          <a:bodyPr/>
          <a:lstStyle/>
          <a:p>
            <a:pPr>
              <a:defRPr/>
            </a:pPr>
            <a:r>
              <a:rPr lang="en-US" dirty="0" smtClean="0"/>
              <a:t>              </a:t>
            </a:r>
          </a:p>
          <a:p>
            <a:pPr>
              <a:defRPr/>
            </a:pPr>
            <a:r>
              <a:rPr lang="en-US" dirty="0" smtClean="0"/>
              <a:t>             </a:t>
            </a:r>
            <a:r>
              <a:rPr lang="en-US" i="1" dirty="0" smtClean="0">
                <a:solidFill>
                  <a:schemeClr val="accent2"/>
                </a:solidFill>
                <a:effectLst>
                  <a:outerShdw blurRad="38100" dist="38100" dir="2700000" algn="tl">
                    <a:srgbClr val="000000"/>
                  </a:outerShdw>
                </a:effectLst>
              </a:rPr>
              <a:t>Portage County Amateur Radio Service, Inc. (PCARS)</a:t>
            </a:r>
            <a:endParaRPr lang="en-US" sz="1400" dirty="0">
              <a:latin typeface="Times New Roman" charset="0"/>
            </a:endParaRPr>
          </a:p>
        </p:txBody>
      </p:sp>
      <p:pic>
        <p:nvPicPr>
          <p:cNvPr id="3074" name="Picture 2" descr="VE-patch"/>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81000" y="609600"/>
            <a:ext cx="2362200" cy="2362200"/>
          </a:xfrm>
          <a:prstGeom prst="rect">
            <a:avLst/>
          </a:prstGeom>
          <a:noFill/>
          <a:ln w="9525">
            <a:noFill/>
            <a:miter lim="800000"/>
            <a:headEnd/>
            <a:tailEnd/>
          </a:ln>
        </p:spPr>
      </p:pic>
      <p:sp>
        <p:nvSpPr>
          <p:cNvPr id="12" name="TextBox 11"/>
          <p:cNvSpPr txBox="1"/>
          <p:nvPr/>
        </p:nvSpPr>
        <p:spPr>
          <a:xfrm>
            <a:off x="609600" y="3048000"/>
            <a:ext cx="4724400" cy="2677656"/>
          </a:xfrm>
          <a:prstGeom prst="rect">
            <a:avLst/>
          </a:prstGeom>
          <a:noFill/>
        </p:spPr>
        <p:txBody>
          <a:bodyPr wrap="square" rtlCol="0">
            <a:spAutoFit/>
          </a:bodyPr>
          <a:lstStyle/>
          <a:p>
            <a:pPr algn="ctr"/>
            <a:r>
              <a:rPr lang="en-US" sz="2800" dirty="0" smtClean="0"/>
              <a:t>PCARS VE team has grown over the years. At last count </a:t>
            </a:r>
          </a:p>
          <a:p>
            <a:pPr algn="ctr"/>
            <a:r>
              <a:rPr lang="en-US" sz="2800" dirty="0" smtClean="0"/>
              <a:t>There have been over 80 VE sessions and 30 VEs. </a:t>
            </a:r>
          </a:p>
          <a:p>
            <a:pPr algn="ctr"/>
            <a:r>
              <a:rPr lang="en-US" sz="2800" dirty="0" smtClean="0"/>
              <a:t>PCARS currently has 18 active Volunteer Examiners</a:t>
            </a:r>
            <a:endParaRPr lang="en-US" sz="2800" dirty="0"/>
          </a:p>
        </p:txBody>
      </p:sp>
      <p:pic>
        <p:nvPicPr>
          <p:cNvPr id="3082" name="Picture 10" descr="VE-Team-12-1-07"/>
          <p:cNvPicPr>
            <a:picLocks noChangeAspect="1" noChangeArrowheads="1"/>
          </p:cNvPicPr>
          <p:nvPr/>
        </p:nvPicPr>
        <p:blipFill>
          <a:blip r:embed="rId3" cstate="print"/>
          <a:srcRect/>
          <a:stretch>
            <a:fillRect/>
          </a:stretch>
        </p:blipFill>
        <p:spPr bwMode="auto">
          <a:xfrm>
            <a:off x="2895600" y="914400"/>
            <a:ext cx="2479070" cy="1640417"/>
          </a:xfrm>
          <a:prstGeom prst="rect">
            <a:avLst/>
          </a:prstGeom>
          <a:noFill/>
          <a:ln w="9525">
            <a:noFill/>
            <a:miter lim="800000"/>
            <a:headEnd/>
            <a:tailEnd/>
          </a:ln>
        </p:spPr>
      </p:pic>
      <p:graphicFrame>
        <p:nvGraphicFramePr>
          <p:cNvPr id="8" name="Table 7"/>
          <p:cNvGraphicFramePr>
            <a:graphicFrameLocks noGrp="1"/>
          </p:cNvGraphicFramePr>
          <p:nvPr/>
        </p:nvGraphicFramePr>
        <p:xfrm>
          <a:off x="5715000" y="609600"/>
          <a:ext cx="2819400" cy="5631943"/>
        </p:xfrm>
        <a:graphic>
          <a:graphicData uri="http://schemas.openxmlformats.org/drawingml/2006/table">
            <a:tbl>
              <a:tblPr/>
              <a:tblGrid>
                <a:gridCol w="1080693"/>
                <a:gridCol w="769966"/>
                <a:gridCol w="968741"/>
              </a:tblGrid>
              <a:tr h="311649">
                <a:tc>
                  <a:txBody>
                    <a:bodyPr/>
                    <a:lstStyle/>
                    <a:p>
                      <a:pPr marL="0" marR="0" algn="ctr">
                        <a:spcBef>
                          <a:spcPts val="0"/>
                        </a:spcBef>
                        <a:spcAft>
                          <a:spcPts val="0"/>
                        </a:spcAft>
                      </a:pPr>
                      <a:r>
                        <a:rPr lang="en-US" sz="1400" b="1" dirty="0">
                          <a:latin typeface="Arial Narrow"/>
                          <a:ea typeface="Times New Roman"/>
                          <a:cs typeface="Times New Roman"/>
                        </a:rPr>
                        <a:t>KC8PD</a:t>
                      </a:r>
                      <a:endParaRPr lang="en-US" sz="1400" dirty="0">
                        <a:latin typeface="Times New Roman"/>
                        <a:ea typeface="Times New Roman"/>
                        <a:cs typeface="Times New Roman"/>
                      </a:endParaRPr>
                    </a:p>
                  </a:txBody>
                  <a:tcPr marL="61472" marR="61472" marT="0" marB="0" anchor="ctr">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marL="0" marR="0" algn="r">
                        <a:spcBef>
                          <a:spcPts val="0"/>
                        </a:spcBef>
                        <a:spcAft>
                          <a:spcPts val="0"/>
                        </a:spcAft>
                      </a:pPr>
                      <a:r>
                        <a:rPr lang="en-US" sz="1400">
                          <a:latin typeface="Arial Narrow"/>
                          <a:ea typeface="Times New Roman"/>
                          <a:cs typeface="Times New Roman"/>
                        </a:rPr>
                        <a:t>Jim</a:t>
                      </a:r>
                      <a:endParaRPr lang="en-US" sz="1400">
                        <a:latin typeface="Times New Roman"/>
                        <a:ea typeface="Times New Roman"/>
                        <a:cs typeface="Times New Roman"/>
                      </a:endParaRPr>
                    </a:p>
                  </a:txBody>
                  <a:tcPr marL="61472" marR="61472" marT="0" marB="0" anchor="ctr">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marL="0" marR="0">
                        <a:spcBef>
                          <a:spcPts val="0"/>
                        </a:spcBef>
                        <a:spcAft>
                          <a:spcPts val="0"/>
                        </a:spcAft>
                      </a:pPr>
                      <a:r>
                        <a:rPr lang="en-US" sz="1400">
                          <a:latin typeface="Arial Narrow"/>
                          <a:ea typeface="Times New Roman"/>
                          <a:cs typeface="Times New Roman"/>
                        </a:rPr>
                        <a:t>Aylward</a:t>
                      </a:r>
                      <a:endParaRPr lang="en-US" sz="140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r>
              <a:tr h="311649">
                <a:tc>
                  <a:txBody>
                    <a:bodyPr/>
                    <a:lstStyle/>
                    <a:p>
                      <a:pPr marL="0" marR="0" algn="ctr">
                        <a:spcBef>
                          <a:spcPts val="0"/>
                        </a:spcBef>
                        <a:spcAft>
                          <a:spcPts val="0"/>
                        </a:spcAft>
                      </a:pPr>
                      <a:r>
                        <a:rPr lang="en-US" sz="1400" b="1" dirty="0">
                          <a:latin typeface="Arial Narrow"/>
                          <a:ea typeface="Times New Roman"/>
                          <a:cs typeface="Times New Roman"/>
                        </a:rPr>
                        <a:t>KB8UUZ</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a:latin typeface="Arial Narrow"/>
                          <a:ea typeface="Times New Roman"/>
                          <a:cs typeface="Times New Roman"/>
                        </a:rPr>
                        <a:t>Tom</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a:latin typeface="Arial Narrow"/>
                          <a:ea typeface="Times New Roman"/>
                          <a:cs typeface="Times New Roman"/>
                        </a:rPr>
                        <a:t>Parkinson</a:t>
                      </a:r>
                      <a:endParaRPr lang="en-US" sz="140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dirty="0">
                          <a:latin typeface="Arial Narrow"/>
                          <a:ea typeface="Times New Roman"/>
                          <a:cs typeface="Times New Roman"/>
                        </a:rPr>
                        <a:t>WB8LCD</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a:latin typeface="Arial Narrow"/>
                          <a:ea typeface="Times New Roman"/>
                          <a:cs typeface="Times New Roman"/>
                        </a:rPr>
                        <a:t>Tom</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dirty="0">
                          <a:latin typeface="Arial Narrow"/>
                          <a:ea typeface="Times New Roman"/>
                          <a:cs typeface="Times New Roman"/>
                        </a:rPr>
                        <a:t>Sly</a:t>
                      </a:r>
                      <a:endParaRPr lang="en-US" sz="1400" dirty="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dirty="0">
                          <a:latin typeface="Arial Narrow"/>
                          <a:ea typeface="Times New Roman"/>
                          <a:cs typeface="Times New Roman"/>
                        </a:rPr>
                        <a:t>N8XTH</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a:latin typeface="Arial Narrow"/>
                          <a:ea typeface="Times New Roman"/>
                          <a:cs typeface="Times New Roman"/>
                        </a:rPr>
                        <a:t>Deron</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a:latin typeface="Arial Narrow"/>
                          <a:ea typeface="Times New Roman"/>
                          <a:cs typeface="Times New Roman"/>
                        </a:rPr>
                        <a:t>Boring</a:t>
                      </a:r>
                      <a:endParaRPr lang="en-US" sz="140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dirty="0">
                          <a:latin typeface="Arial Narrow"/>
                          <a:ea typeface="Times New Roman"/>
                          <a:cs typeface="Times New Roman"/>
                        </a:rPr>
                        <a:t>N8PXW</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a:latin typeface="Arial Narrow"/>
                          <a:ea typeface="Times New Roman"/>
                          <a:cs typeface="Times New Roman"/>
                        </a:rPr>
                        <a:t>Jim</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a:latin typeface="Arial Narrow"/>
                          <a:ea typeface="Times New Roman"/>
                          <a:cs typeface="Times New Roman"/>
                        </a:rPr>
                        <a:t>Korenz</a:t>
                      </a:r>
                      <a:endParaRPr lang="en-US" sz="140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33910">
                <a:tc>
                  <a:txBody>
                    <a:bodyPr/>
                    <a:lstStyle/>
                    <a:p>
                      <a:pPr marL="0" marR="0" algn="ctr">
                        <a:spcBef>
                          <a:spcPts val="0"/>
                        </a:spcBef>
                        <a:spcAft>
                          <a:spcPts val="0"/>
                        </a:spcAft>
                      </a:pPr>
                      <a:r>
                        <a:rPr lang="en-US" sz="1400" b="1" dirty="0">
                          <a:latin typeface="Arial Narrow"/>
                          <a:ea typeface="Times New Roman"/>
                          <a:cs typeface="Times New Roman"/>
                        </a:rPr>
                        <a:t>N8QE</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a:latin typeface="Arial Narrow"/>
                          <a:ea typeface="Times New Roman"/>
                          <a:cs typeface="Times New Roman"/>
                        </a:rPr>
                        <a:t>Bob</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dirty="0">
                          <a:latin typeface="Arial Narrow"/>
                          <a:ea typeface="Times New Roman"/>
                          <a:cs typeface="Times New Roman"/>
                        </a:rPr>
                        <a:t>Hajdak</a:t>
                      </a:r>
                      <a:endParaRPr lang="en-US" sz="1400" dirty="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dirty="0">
                          <a:latin typeface="Arial Narrow"/>
                          <a:ea typeface="Times New Roman"/>
                          <a:cs typeface="Times New Roman"/>
                        </a:rPr>
                        <a:t>W8PT</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dirty="0">
                          <a:latin typeface="Arial Narrow"/>
                          <a:ea typeface="Times New Roman"/>
                          <a:cs typeface="Times New Roman"/>
                        </a:rPr>
                        <a:t>Chuck</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a:latin typeface="Arial Narrow"/>
                          <a:ea typeface="Times New Roman"/>
                          <a:cs typeface="Times New Roman"/>
                        </a:rPr>
                        <a:t>Patellis</a:t>
                      </a:r>
                      <a:endParaRPr lang="en-US" sz="140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a:latin typeface="Arial Narrow"/>
                          <a:ea typeface="Times New Roman"/>
                          <a:cs typeface="Times New Roman"/>
                        </a:rPr>
                        <a:t>K8IV</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dirty="0">
                          <a:latin typeface="Arial Narrow"/>
                          <a:ea typeface="Times New Roman"/>
                          <a:cs typeface="Times New Roman"/>
                        </a:rPr>
                        <a:t>Ed</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a:latin typeface="Arial Narrow"/>
                          <a:ea typeface="Times New Roman"/>
                          <a:cs typeface="Times New Roman"/>
                        </a:rPr>
                        <a:t>Polack</a:t>
                      </a:r>
                      <a:endParaRPr lang="en-US" sz="140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a:latin typeface="Arial Narrow"/>
                          <a:ea typeface="Times New Roman"/>
                          <a:cs typeface="Times New Roman"/>
                        </a:rPr>
                        <a:t>K8QF</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dirty="0">
                          <a:latin typeface="Arial Narrow"/>
                          <a:ea typeface="Times New Roman"/>
                          <a:cs typeface="Times New Roman"/>
                        </a:rPr>
                        <a:t>Russ</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a:latin typeface="Arial Narrow"/>
                          <a:ea typeface="Times New Roman"/>
                          <a:cs typeface="Times New Roman"/>
                        </a:rPr>
                        <a:t>Conklin</a:t>
                      </a:r>
                      <a:endParaRPr lang="en-US" sz="140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dirty="0">
                          <a:latin typeface="Arial Narrow"/>
                          <a:ea typeface="Times New Roman"/>
                          <a:cs typeface="Times New Roman"/>
                        </a:rPr>
                        <a:t>N8RLG</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dirty="0">
                          <a:latin typeface="Arial Narrow"/>
                          <a:ea typeface="Times New Roman"/>
                          <a:cs typeface="Times New Roman"/>
                        </a:rPr>
                        <a:t>Robert</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dirty="0">
                          <a:latin typeface="Arial Narrow"/>
                          <a:ea typeface="Times New Roman"/>
                          <a:cs typeface="Times New Roman"/>
                        </a:rPr>
                        <a:t>Gurney</a:t>
                      </a:r>
                      <a:endParaRPr lang="en-US" sz="1400" dirty="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a:latin typeface="Arial Narrow"/>
                          <a:ea typeface="Times New Roman"/>
                          <a:cs typeface="Times New Roman"/>
                        </a:rPr>
                        <a:t>KD8FLZ</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dirty="0">
                          <a:latin typeface="Arial Narrow"/>
                          <a:ea typeface="Times New Roman"/>
                          <a:cs typeface="Times New Roman"/>
                        </a:rPr>
                        <a:t>Mike</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a:latin typeface="Arial Narrow"/>
                          <a:ea typeface="Times New Roman"/>
                          <a:cs typeface="Times New Roman"/>
                        </a:rPr>
                        <a:t>DiCarro</a:t>
                      </a:r>
                      <a:endParaRPr lang="en-US" sz="140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a:latin typeface="Arial Narrow"/>
                          <a:ea typeface="Times New Roman"/>
                          <a:cs typeface="Times New Roman"/>
                        </a:rPr>
                        <a:t>WA8CCU</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dirty="0">
                          <a:latin typeface="Arial Narrow"/>
                          <a:ea typeface="Times New Roman"/>
                          <a:cs typeface="Times New Roman"/>
                        </a:rPr>
                        <a:t>Al</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a:latin typeface="Arial Narrow"/>
                          <a:ea typeface="Times New Roman"/>
                          <a:cs typeface="Times New Roman"/>
                        </a:rPr>
                        <a:t>Nagy</a:t>
                      </a:r>
                      <a:endParaRPr lang="en-US" sz="140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a:latin typeface="Arial Narrow"/>
                          <a:ea typeface="Times New Roman"/>
                          <a:cs typeface="Times New Roman"/>
                        </a:rPr>
                        <a:t>NR8W</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dirty="0">
                          <a:latin typeface="Arial Narrow"/>
                          <a:ea typeface="Times New Roman"/>
                          <a:cs typeface="Times New Roman"/>
                        </a:rPr>
                        <a:t>Russ</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a:latin typeface="Arial Narrow"/>
                          <a:ea typeface="Times New Roman"/>
                          <a:cs typeface="Times New Roman"/>
                        </a:rPr>
                        <a:t>Williams</a:t>
                      </a:r>
                      <a:endParaRPr lang="en-US" sz="140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a:latin typeface="Arial Narrow"/>
                          <a:ea typeface="Times New Roman"/>
                          <a:cs typeface="Times New Roman"/>
                        </a:rPr>
                        <a:t>W8EZT</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dirty="0">
                          <a:latin typeface="Arial Narrow"/>
                          <a:ea typeface="Times New Roman"/>
                          <a:cs typeface="Times New Roman"/>
                        </a:rPr>
                        <a:t>Frank</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a:latin typeface="Arial Narrow"/>
                          <a:ea typeface="Times New Roman"/>
                          <a:cs typeface="Times New Roman"/>
                        </a:rPr>
                        <a:t>Tompkins</a:t>
                      </a:r>
                      <a:endParaRPr lang="en-US" sz="140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a:latin typeface="Arial Narrow"/>
                          <a:ea typeface="Times New Roman"/>
                          <a:cs typeface="Times New Roman"/>
                        </a:rPr>
                        <a:t>N8OQQ</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dirty="0">
                          <a:latin typeface="Arial Narrow"/>
                          <a:ea typeface="Times New Roman"/>
                          <a:cs typeface="Times New Roman"/>
                        </a:rPr>
                        <a:t>Bryan</a:t>
                      </a:r>
                      <a:endParaRPr lang="en-US" sz="1400" dirty="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dirty="0">
                          <a:latin typeface="Arial Narrow"/>
                          <a:ea typeface="Times New Roman"/>
                          <a:cs typeface="Times New Roman"/>
                        </a:rPr>
                        <a:t>Buchwalter</a:t>
                      </a:r>
                      <a:endParaRPr lang="en-US" sz="1400" dirty="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a:latin typeface="Arial Narrow"/>
                          <a:ea typeface="Times New Roman"/>
                          <a:cs typeface="Times New Roman"/>
                        </a:rPr>
                        <a:t>AC8NT</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a:latin typeface="Arial Narrow"/>
                          <a:ea typeface="Times New Roman"/>
                          <a:cs typeface="Times New Roman"/>
                        </a:rPr>
                        <a:t>Jim</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dirty="0">
                          <a:latin typeface="Arial Narrow"/>
                          <a:ea typeface="Times New Roman"/>
                          <a:cs typeface="Times New Roman"/>
                        </a:rPr>
                        <a:t>Wilson</a:t>
                      </a:r>
                      <a:endParaRPr lang="en-US" sz="1400" dirty="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a:latin typeface="Arial Narrow"/>
                          <a:ea typeface="Times New Roman"/>
                          <a:cs typeface="Times New Roman"/>
                        </a:rPr>
                        <a:t>K8MSH</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lgn="r">
                        <a:spcBef>
                          <a:spcPts val="0"/>
                        </a:spcBef>
                        <a:spcAft>
                          <a:spcPts val="0"/>
                        </a:spcAft>
                      </a:pPr>
                      <a:r>
                        <a:rPr lang="en-US" sz="1400">
                          <a:latin typeface="Arial Narrow"/>
                          <a:ea typeface="Times New Roman"/>
                          <a:cs typeface="Times New Roman"/>
                        </a:rPr>
                        <a:t>Mark</a:t>
                      </a:r>
                      <a:endParaRPr lang="en-US" sz="1400">
                        <a:latin typeface="Times New Roman"/>
                        <a:ea typeface="Times New Roman"/>
                        <a:cs typeface="Times New Roman"/>
                      </a:endParaRPr>
                    </a:p>
                  </a:txBody>
                  <a:tcPr marL="61472" marR="61472" marT="0" marB="0" anchor="ctr">
                    <a:lnL>
                      <a:noFill/>
                    </a:lnL>
                    <a:lnR>
                      <a:noFill/>
                    </a:lnR>
                    <a:lnT>
                      <a:noFill/>
                    </a:lnT>
                    <a:lnB>
                      <a:noFill/>
                    </a:lnB>
                    <a:solidFill>
                      <a:srgbClr val="FFC000"/>
                    </a:solidFill>
                  </a:tcPr>
                </a:tc>
                <a:tc>
                  <a:txBody>
                    <a:bodyPr/>
                    <a:lstStyle/>
                    <a:p>
                      <a:pPr marL="0" marR="0">
                        <a:spcBef>
                          <a:spcPts val="0"/>
                        </a:spcBef>
                        <a:spcAft>
                          <a:spcPts val="0"/>
                        </a:spcAft>
                      </a:pPr>
                      <a:r>
                        <a:rPr lang="en-US" sz="1400" dirty="0">
                          <a:latin typeface="Arial Narrow"/>
                          <a:ea typeface="Times New Roman"/>
                          <a:cs typeface="Times New Roman"/>
                        </a:rPr>
                        <a:t>Haverstock</a:t>
                      </a:r>
                      <a:endParaRPr lang="en-US" sz="1400" dirty="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311649">
                <a:tc>
                  <a:txBody>
                    <a:bodyPr/>
                    <a:lstStyle/>
                    <a:p>
                      <a:pPr marL="0" marR="0" algn="ctr">
                        <a:spcBef>
                          <a:spcPts val="0"/>
                        </a:spcBef>
                        <a:spcAft>
                          <a:spcPts val="0"/>
                        </a:spcAft>
                      </a:pPr>
                      <a:r>
                        <a:rPr lang="en-US" sz="1400" b="1">
                          <a:latin typeface="Arial Narrow"/>
                          <a:ea typeface="Times New Roman"/>
                          <a:cs typeface="Times New Roman"/>
                        </a:rPr>
                        <a:t>KA8TOA</a:t>
                      </a:r>
                      <a:endParaRPr lang="en-US" sz="1400">
                        <a:latin typeface="Times New Roman"/>
                        <a:ea typeface="Times New Roman"/>
                        <a:cs typeface="Times New Roman"/>
                      </a:endParaRPr>
                    </a:p>
                  </a:txBody>
                  <a:tcPr marL="61472" marR="61472"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marL="0" marR="0" algn="r">
                        <a:spcBef>
                          <a:spcPts val="0"/>
                        </a:spcBef>
                        <a:spcAft>
                          <a:spcPts val="0"/>
                        </a:spcAft>
                      </a:pPr>
                      <a:r>
                        <a:rPr lang="en-US" sz="1400">
                          <a:latin typeface="Arial Narrow"/>
                          <a:ea typeface="Times New Roman"/>
                          <a:cs typeface="Times New Roman"/>
                        </a:rPr>
                        <a:t>Greg</a:t>
                      </a:r>
                      <a:endParaRPr lang="en-US" sz="1400">
                        <a:latin typeface="Times New Roman"/>
                        <a:ea typeface="Times New Roman"/>
                        <a:cs typeface="Times New Roman"/>
                      </a:endParaRPr>
                    </a:p>
                  </a:txBody>
                  <a:tcPr marL="61472" marR="61472"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400" dirty="0">
                          <a:latin typeface="Arial Narrow"/>
                          <a:ea typeface="Times New Roman"/>
                          <a:cs typeface="Times New Roman"/>
                        </a:rPr>
                        <a:t>Ash</a:t>
                      </a:r>
                      <a:endParaRPr lang="en-US" sz="1400" dirty="0">
                        <a:latin typeface="Times New Roman"/>
                        <a:ea typeface="Times New Roman"/>
                        <a:cs typeface="Times New Roman"/>
                      </a:endParaRPr>
                    </a:p>
                  </a:txBody>
                  <a:tcPr marL="61472" marR="61472"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42</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4" name="Picture 8" descr="Img_1740"/>
          <p:cNvPicPr>
            <a:picLocks noChangeAspect="1" noChangeArrowheads="1"/>
          </p:cNvPicPr>
          <p:nvPr/>
        </p:nvPicPr>
        <p:blipFill>
          <a:blip r:embed="rId2" cstate="print"/>
          <a:srcRect/>
          <a:stretch>
            <a:fillRect/>
          </a:stretch>
        </p:blipFill>
        <p:spPr bwMode="auto">
          <a:xfrm>
            <a:off x="2514600" y="914400"/>
            <a:ext cx="3657600" cy="1992086"/>
          </a:xfrm>
          <a:prstGeom prst="rect">
            <a:avLst/>
          </a:prstGeom>
          <a:noFill/>
          <a:ln w="9525">
            <a:noFill/>
            <a:miter lim="800000"/>
            <a:headEnd/>
            <a:tailEnd/>
          </a:ln>
        </p:spPr>
      </p:pic>
      <p:pic>
        <p:nvPicPr>
          <p:cNvPr id="5" name="Picture 9" descr="Img_1765"/>
          <p:cNvPicPr>
            <a:picLocks noChangeAspect="1" noChangeArrowheads="1"/>
          </p:cNvPicPr>
          <p:nvPr/>
        </p:nvPicPr>
        <p:blipFill>
          <a:blip r:embed="rId3" cstate="print"/>
          <a:srcRect/>
          <a:stretch>
            <a:fillRect/>
          </a:stretch>
        </p:blipFill>
        <p:spPr bwMode="auto">
          <a:xfrm>
            <a:off x="6400800" y="838200"/>
            <a:ext cx="2362200" cy="2032272"/>
          </a:xfrm>
          <a:prstGeom prst="rect">
            <a:avLst/>
          </a:prstGeom>
          <a:noFill/>
          <a:ln w="9525">
            <a:noFill/>
            <a:miter lim="800000"/>
            <a:headEnd/>
            <a:tailEnd/>
          </a:ln>
        </p:spPr>
      </p:pic>
      <p:pic>
        <p:nvPicPr>
          <p:cNvPr id="56322" name="Picture 2" descr="s1"/>
          <p:cNvPicPr>
            <a:picLocks noChangeAspect="1" noChangeArrowheads="1"/>
          </p:cNvPicPr>
          <p:nvPr/>
        </p:nvPicPr>
        <p:blipFill>
          <a:blip r:embed="rId4" cstate="print"/>
          <a:srcRect/>
          <a:stretch>
            <a:fillRect/>
          </a:stretch>
        </p:blipFill>
        <p:spPr bwMode="auto">
          <a:xfrm>
            <a:off x="3962400" y="4343400"/>
            <a:ext cx="2777665" cy="1786543"/>
          </a:xfrm>
          <a:prstGeom prst="rect">
            <a:avLst/>
          </a:prstGeom>
          <a:noFill/>
          <a:ln w="9525">
            <a:noFill/>
            <a:miter lim="800000"/>
            <a:headEnd/>
            <a:tailEnd/>
          </a:ln>
        </p:spPr>
      </p:pic>
      <p:pic>
        <p:nvPicPr>
          <p:cNvPr id="56323" name="Picture 3" descr="s2"/>
          <p:cNvPicPr>
            <a:picLocks noChangeAspect="1" noChangeArrowheads="1"/>
          </p:cNvPicPr>
          <p:nvPr/>
        </p:nvPicPr>
        <p:blipFill>
          <a:blip r:embed="rId5" cstate="print"/>
          <a:srcRect/>
          <a:stretch>
            <a:fillRect/>
          </a:stretch>
        </p:blipFill>
        <p:spPr bwMode="auto">
          <a:xfrm>
            <a:off x="457200" y="3657600"/>
            <a:ext cx="3657600" cy="1767840"/>
          </a:xfrm>
          <a:prstGeom prst="rect">
            <a:avLst/>
          </a:prstGeom>
          <a:noFill/>
          <a:ln w="9525">
            <a:noFill/>
            <a:miter lim="800000"/>
            <a:headEnd/>
            <a:tailEnd/>
          </a:ln>
        </p:spPr>
      </p:pic>
      <p:sp>
        <p:nvSpPr>
          <p:cNvPr id="8" name="TextBox 7"/>
          <p:cNvSpPr txBox="1"/>
          <p:nvPr/>
        </p:nvSpPr>
        <p:spPr>
          <a:xfrm>
            <a:off x="4038600" y="228600"/>
            <a:ext cx="5105400" cy="461665"/>
          </a:xfrm>
          <a:prstGeom prst="rect">
            <a:avLst/>
          </a:prstGeom>
          <a:noFill/>
        </p:spPr>
        <p:txBody>
          <a:bodyPr wrap="square" rtlCol="0">
            <a:spAutoFit/>
          </a:bodyPr>
          <a:lstStyle/>
          <a:p>
            <a:r>
              <a:rPr lang="en-US" dirty="0" smtClean="0"/>
              <a:t>Building a portable vertical antenna</a:t>
            </a:r>
            <a:endParaRPr lang="en-US" dirty="0"/>
          </a:p>
        </p:txBody>
      </p:sp>
      <p:sp>
        <p:nvSpPr>
          <p:cNvPr id="9" name="TextBox 8"/>
          <p:cNvSpPr txBox="1"/>
          <p:nvPr/>
        </p:nvSpPr>
        <p:spPr>
          <a:xfrm>
            <a:off x="2209800" y="3124200"/>
            <a:ext cx="5105400" cy="461665"/>
          </a:xfrm>
          <a:prstGeom prst="rect">
            <a:avLst/>
          </a:prstGeom>
          <a:noFill/>
        </p:spPr>
        <p:txBody>
          <a:bodyPr wrap="square" rtlCol="0">
            <a:spAutoFit/>
          </a:bodyPr>
          <a:lstStyle/>
          <a:p>
            <a:r>
              <a:rPr lang="en-US" dirty="0" smtClean="0"/>
              <a:t>Building a sound card interface</a:t>
            </a:r>
            <a:endParaRPr lang="en-US" dirty="0"/>
          </a:p>
        </p:txBody>
      </p:sp>
      <p:sp>
        <p:nvSpPr>
          <p:cNvPr id="10" name="TextBox 9"/>
          <p:cNvSpPr txBox="1"/>
          <p:nvPr/>
        </p:nvSpPr>
        <p:spPr>
          <a:xfrm>
            <a:off x="304800" y="990600"/>
            <a:ext cx="1676400" cy="2308324"/>
          </a:xfrm>
          <a:prstGeom prst="rect">
            <a:avLst/>
          </a:prstGeom>
          <a:noFill/>
        </p:spPr>
        <p:txBody>
          <a:bodyPr wrap="square" rtlCol="0">
            <a:spAutoFit/>
          </a:bodyPr>
          <a:lstStyle/>
          <a:p>
            <a:pPr algn="ctr"/>
            <a:r>
              <a:rPr lang="en-US" b="1" dirty="0" smtClean="0"/>
              <a:t>Weekend</a:t>
            </a:r>
          </a:p>
          <a:p>
            <a:pPr algn="ctr"/>
            <a:r>
              <a:rPr lang="en-US" b="1" dirty="0" smtClean="0"/>
              <a:t>Club</a:t>
            </a:r>
          </a:p>
          <a:p>
            <a:pPr algn="ctr"/>
            <a:r>
              <a:rPr lang="en-US" b="1" dirty="0" smtClean="0"/>
              <a:t>Projects</a:t>
            </a:r>
          </a:p>
          <a:p>
            <a:pPr algn="ctr"/>
            <a:endParaRPr lang="en-US" b="1" dirty="0" smtClean="0"/>
          </a:p>
          <a:p>
            <a:pPr algn="ctr"/>
            <a:r>
              <a:rPr lang="en-US" b="1" dirty="0" smtClean="0"/>
              <a:t>Always BIG </a:t>
            </a:r>
            <a:r>
              <a:rPr lang="en-US" b="1" i="1" dirty="0" smtClean="0"/>
              <a:t>FUN</a:t>
            </a:r>
            <a:endParaRPr lang="en-US" b="1" i="1" dirty="0"/>
          </a:p>
        </p:txBody>
      </p:sp>
      <p:pic>
        <p:nvPicPr>
          <p:cNvPr id="56324" name="Picture 4" descr="s5"/>
          <p:cNvPicPr>
            <a:picLocks noChangeAspect="1" noChangeArrowheads="1"/>
          </p:cNvPicPr>
          <p:nvPr/>
        </p:nvPicPr>
        <p:blipFill>
          <a:blip r:embed="rId6" cstate="print"/>
          <a:srcRect/>
          <a:stretch>
            <a:fillRect/>
          </a:stretch>
        </p:blipFill>
        <p:spPr bwMode="auto">
          <a:xfrm>
            <a:off x="6553199" y="3581400"/>
            <a:ext cx="2380741" cy="16764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43</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58370" name="Picture 2" descr="Img_2963"/>
          <p:cNvPicPr>
            <a:picLocks noChangeAspect="1" noChangeArrowheads="1"/>
          </p:cNvPicPr>
          <p:nvPr/>
        </p:nvPicPr>
        <p:blipFill>
          <a:blip r:embed="rId2" cstate="print"/>
          <a:srcRect/>
          <a:stretch>
            <a:fillRect/>
          </a:stretch>
        </p:blipFill>
        <p:spPr bwMode="auto">
          <a:xfrm>
            <a:off x="914400" y="1524000"/>
            <a:ext cx="3192463" cy="1755775"/>
          </a:xfrm>
          <a:prstGeom prst="rect">
            <a:avLst/>
          </a:prstGeom>
          <a:noFill/>
          <a:ln w="9525">
            <a:noFill/>
            <a:miter lim="800000"/>
            <a:headEnd/>
            <a:tailEnd/>
          </a:ln>
        </p:spPr>
      </p:pic>
      <p:sp>
        <p:nvSpPr>
          <p:cNvPr id="5" name="TextBox 4"/>
          <p:cNvSpPr txBox="1"/>
          <p:nvPr/>
        </p:nvSpPr>
        <p:spPr>
          <a:xfrm>
            <a:off x="1295400" y="838200"/>
            <a:ext cx="2590800" cy="461665"/>
          </a:xfrm>
          <a:prstGeom prst="rect">
            <a:avLst/>
          </a:prstGeom>
          <a:noFill/>
        </p:spPr>
        <p:txBody>
          <a:bodyPr wrap="square" rtlCol="0">
            <a:spAutoFit/>
          </a:bodyPr>
          <a:lstStyle/>
          <a:p>
            <a:r>
              <a:rPr lang="en-US" dirty="0" smtClean="0"/>
              <a:t>Digital Workshop</a:t>
            </a:r>
            <a:endParaRPr lang="en-US" dirty="0"/>
          </a:p>
        </p:txBody>
      </p:sp>
      <p:pic>
        <p:nvPicPr>
          <p:cNvPr id="58371" name="Picture 3" descr="IMG_8201"/>
          <p:cNvPicPr>
            <a:picLocks noChangeAspect="1" noChangeArrowheads="1"/>
          </p:cNvPicPr>
          <p:nvPr/>
        </p:nvPicPr>
        <p:blipFill>
          <a:blip r:embed="rId3" cstate="print"/>
          <a:srcRect/>
          <a:stretch>
            <a:fillRect/>
          </a:stretch>
        </p:blipFill>
        <p:spPr bwMode="auto">
          <a:xfrm>
            <a:off x="914400" y="3657600"/>
            <a:ext cx="3200400" cy="1304925"/>
          </a:xfrm>
          <a:prstGeom prst="rect">
            <a:avLst/>
          </a:prstGeom>
          <a:noFill/>
          <a:ln w="9525">
            <a:noFill/>
            <a:miter lim="800000"/>
            <a:headEnd/>
            <a:tailEnd/>
          </a:ln>
        </p:spPr>
      </p:pic>
      <p:sp>
        <p:nvSpPr>
          <p:cNvPr id="7" name="TextBox 6"/>
          <p:cNvSpPr txBox="1"/>
          <p:nvPr/>
        </p:nvSpPr>
        <p:spPr>
          <a:xfrm>
            <a:off x="6096000" y="152400"/>
            <a:ext cx="1828800" cy="461665"/>
          </a:xfrm>
          <a:prstGeom prst="rect">
            <a:avLst/>
          </a:prstGeom>
          <a:noFill/>
        </p:spPr>
        <p:txBody>
          <a:bodyPr wrap="square" rtlCol="0">
            <a:spAutoFit/>
          </a:bodyPr>
          <a:lstStyle/>
          <a:p>
            <a:r>
              <a:rPr lang="en-US" dirty="0" smtClean="0"/>
              <a:t>Nut Runner</a:t>
            </a:r>
            <a:endParaRPr lang="en-US" dirty="0"/>
          </a:p>
        </p:txBody>
      </p:sp>
      <p:pic>
        <p:nvPicPr>
          <p:cNvPr id="58372" name="Picture 4" descr="Nut-1a"/>
          <p:cNvPicPr>
            <a:picLocks noChangeAspect="1" noChangeArrowheads="1"/>
          </p:cNvPicPr>
          <p:nvPr/>
        </p:nvPicPr>
        <p:blipFill>
          <a:blip r:embed="rId4" cstate="print"/>
          <a:srcRect/>
          <a:stretch>
            <a:fillRect/>
          </a:stretch>
        </p:blipFill>
        <p:spPr bwMode="auto">
          <a:xfrm>
            <a:off x="5257800" y="533400"/>
            <a:ext cx="3205840" cy="598443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44</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12" name="TextBox 11"/>
          <p:cNvSpPr txBox="1"/>
          <p:nvPr/>
        </p:nvSpPr>
        <p:spPr>
          <a:xfrm>
            <a:off x="1676400" y="457200"/>
            <a:ext cx="1005403" cy="461665"/>
          </a:xfrm>
          <a:prstGeom prst="rect">
            <a:avLst/>
          </a:prstGeom>
          <a:noFill/>
        </p:spPr>
        <p:txBody>
          <a:bodyPr wrap="none" rtlCol="0">
            <a:spAutoFit/>
          </a:bodyPr>
          <a:lstStyle/>
          <a:p>
            <a:r>
              <a:rPr lang="en-US" dirty="0" smtClean="0"/>
              <a:t>LoTW</a:t>
            </a:r>
            <a:endParaRPr lang="en-US" dirty="0"/>
          </a:p>
        </p:txBody>
      </p:sp>
      <p:pic>
        <p:nvPicPr>
          <p:cNvPr id="9217" name="Picture 1" descr="D:\PCARS-Photos\2011pics\LoTW-19Mar2011\IMG_1331a.jpg"/>
          <p:cNvPicPr>
            <a:picLocks noChangeAspect="1" noChangeArrowheads="1"/>
          </p:cNvPicPr>
          <p:nvPr/>
        </p:nvPicPr>
        <p:blipFill>
          <a:blip r:embed="rId2" cstate="print"/>
          <a:srcRect/>
          <a:stretch>
            <a:fillRect/>
          </a:stretch>
        </p:blipFill>
        <p:spPr bwMode="auto">
          <a:xfrm>
            <a:off x="228600" y="990600"/>
            <a:ext cx="3733800" cy="1746843"/>
          </a:xfrm>
          <a:prstGeom prst="rect">
            <a:avLst/>
          </a:prstGeom>
          <a:noFill/>
        </p:spPr>
      </p:pic>
      <p:pic>
        <p:nvPicPr>
          <p:cNvPr id="9218" name="Picture 2" descr="D:\PCARS-Photos\2009pics\18April09-G5RV\G5RV-18Apr09-044.JPG"/>
          <p:cNvPicPr>
            <a:picLocks noChangeAspect="1" noChangeArrowheads="1"/>
          </p:cNvPicPr>
          <p:nvPr/>
        </p:nvPicPr>
        <p:blipFill>
          <a:blip r:embed="rId3" cstate="print"/>
          <a:srcRect/>
          <a:stretch>
            <a:fillRect/>
          </a:stretch>
        </p:blipFill>
        <p:spPr bwMode="auto">
          <a:xfrm>
            <a:off x="4876800" y="914400"/>
            <a:ext cx="3352800" cy="2514802"/>
          </a:xfrm>
          <a:prstGeom prst="rect">
            <a:avLst/>
          </a:prstGeom>
          <a:noFill/>
        </p:spPr>
      </p:pic>
      <p:sp>
        <p:nvSpPr>
          <p:cNvPr id="15" name="TextBox 14"/>
          <p:cNvSpPr txBox="1"/>
          <p:nvPr/>
        </p:nvSpPr>
        <p:spPr>
          <a:xfrm>
            <a:off x="5334000" y="457200"/>
            <a:ext cx="2515432" cy="461665"/>
          </a:xfrm>
          <a:prstGeom prst="rect">
            <a:avLst/>
          </a:prstGeom>
          <a:noFill/>
        </p:spPr>
        <p:txBody>
          <a:bodyPr wrap="none" rtlCol="0">
            <a:spAutoFit/>
          </a:bodyPr>
          <a:lstStyle/>
          <a:p>
            <a:r>
              <a:rPr lang="en-US" dirty="0" smtClean="0"/>
              <a:t>Antenna Building</a:t>
            </a:r>
            <a:endParaRPr lang="en-US" dirty="0"/>
          </a:p>
        </p:txBody>
      </p:sp>
      <p:pic>
        <p:nvPicPr>
          <p:cNvPr id="9219" name="Picture 3" descr="D:\PCARS-Photos\2009pics\Cables-N-Connectors\Cables-Connectors-Pictures-24Jan09\IMG_9173a.jpg"/>
          <p:cNvPicPr>
            <a:picLocks noChangeAspect="1" noChangeArrowheads="1"/>
          </p:cNvPicPr>
          <p:nvPr/>
        </p:nvPicPr>
        <p:blipFill>
          <a:blip r:embed="rId4" cstate="print"/>
          <a:srcRect/>
          <a:stretch>
            <a:fillRect/>
          </a:stretch>
        </p:blipFill>
        <p:spPr bwMode="auto">
          <a:xfrm>
            <a:off x="381000" y="3581400"/>
            <a:ext cx="4002238" cy="2192338"/>
          </a:xfrm>
          <a:prstGeom prst="rect">
            <a:avLst/>
          </a:prstGeom>
          <a:noFill/>
        </p:spPr>
      </p:pic>
      <p:sp>
        <p:nvSpPr>
          <p:cNvPr id="17" name="TextBox 16"/>
          <p:cNvSpPr txBox="1"/>
          <p:nvPr/>
        </p:nvSpPr>
        <p:spPr>
          <a:xfrm>
            <a:off x="914400" y="3124200"/>
            <a:ext cx="3095719" cy="461665"/>
          </a:xfrm>
          <a:prstGeom prst="rect">
            <a:avLst/>
          </a:prstGeom>
          <a:noFill/>
        </p:spPr>
        <p:txBody>
          <a:bodyPr wrap="none" rtlCol="0">
            <a:spAutoFit/>
          </a:bodyPr>
          <a:lstStyle/>
          <a:p>
            <a:r>
              <a:rPr lang="en-US" dirty="0" smtClean="0"/>
              <a:t>Cables &amp; Connectors</a:t>
            </a:r>
            <a:endParaRPr lang="en-US" dirty="0"/>
          </a:p>
        </p:txBody>
      </p:sp>
      <p:pic>
        <p:nvPicPr>
          <p:cNvPr id="9220" name="Picture 4" descr="D:\PCARS-Photos\2008\Toroid-PAK40-2Aug08\DCP_2561.JPG"/>
          <p:cNvPicPr>
            <a:picLocks noChangeAspect="1" noChangeArrowheads="1"/>
          </p:cNvPicPr>
          <p:nvPr/>
        </p:nvPicPr>
        <p:blipFill>
          <a:blip r:embed="rId5" cstate="print"/>
          <a:srcRect/>
          <a:stretch>
            <a:fillRect/>
          </a:stretch>
        </p:blipFill>
        <p:spPr bwMode="auto">
          <a:xfrm>
            <a:off x="5105400" y="4038600"/>
            <a:ext cx="3276600" cy="2164896"/>
          </a:xfrm>
          <a:prstGeom prst="rect">
            <a:avLst/>
          </a:prstGeom>
          <a:noFill/>
        </p:spPr>
      </p:pic>
      <p:sp>
        <p:nvSpPr>
          <p:cNvPr id="19" name="TextBox 18"/>
          <p:cNvSpPr txBox="1"/>
          <p:nvPr/>
        </p:nvSpPr>
        <p:spPr>
          <a:xfrm>
            <a:off x="4876800" y="3581400"/>
            <a:ext cx="3773405" cy="461665"/>
          </a:xfrm>
          <a:prstGeom prst="rect">
            <a:avLst/>
          </a:prstGeom>
          <a:noFill/>
        </p:spPr>
        <p:txBody>
          <a:bodyPr wrap="none" rtlCol="0">
            <a:spAutoFit/>
          </a:bodyPr>
          <a:lstStyle/>
          <a:p>
            <a:r>
              <a:rPr lang="en-US" dirty="0" smtClean="0"/>
              <a:t>PAK 40 – Winding </a:t>
            </a:r>
            <a:r>
              <a:rPr lang="en-US" dirty="0" err="1" smtClean="0"/>
              <a:t>torroids</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45</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71682" name="Picture 2" descr="D:\PCARS-Photos\2009pics\2M J-Pole 21Mar09\IMG_5155.JPG"/>
          <p:cNvPicPr>
            <a:picLocks noChangeAspect="1" noChangeArrowheads="1"/>
          </p:cNvPicPr>
          <p:nvPr/>
        </p:nvPicPr>
        <p:blipFill>
          <a:blip r:embed="rId2" cstate="print"/>
          <a:srcRect/>
          <a:stretch>
            <a:fillRect/>
          </a:stretch>
        </p:blipFill>
        <p:spPr bwMode="auto">
          <a:xfrm>
            <a:off x="685800" y="762000"/>
            <a:ext cx="3200400" cy="2400493"/>
          </a:xfrm>
          <a:prstGeom prst="rect">
            <a:avLst/>
          </a:prstGeom>
          <a:noFill/>
        </p:spPr>
      </p:pic>
      <p:sp>
        <p:nvSpPr>
          <p:cNvPr id="5" name="TextBox 4"/>
          <p:cNvSpPr txBox="1"/>
          <p:nvPr/>
        </p:nvSpPr>
        <p:spPr>
          <a:xfrm>
            <a:off x="1143000" y="304800"/>
            <a:ext cx="2427909" cy="461665"/>
          </a:xfrm>
          <a:prstGeom prst="rect">
            <a:avLst/>
          </a:prstGeom>
          <a:noFill/>
        </p:spPr>
        <p:txBody>
          <a:bodyPr wrap="none" rtlCol="0">
            <a:spAutoFit/>
          </a:bodyPr>
          <a:lstStyle/>
          <a:p>
            <a:r>
              <a:rPr lang="en-US" dirty="0" smtClean="0"/>
              <a:t>J-Pole Antennas</a:t>
            </a:r>
            <a:endParaRPr lang="en-US" dirty="0"/>
          </a:p>
        </p:txBody>
      </p:sp>
      <p:pic>
        <p:nvPicPr>
          <p:cNvPr id="71683" name="Picture 3" descr="D:\PCARS-Photos\2010pics\ClubSite\ClubSite Pictures\20Oct07-satellitepix\Club-SatDemo-20Oct-10.jpg"/>
          <p:cNvPicPr>
            <a:picLocks noChangeAspect="1" noChangeArrowheads="1"/>
          </p:cNvPicPr>
          <p:nvPr/>
        </p:nvPicPr>
        <p:blipFill>
          <a:blip r:embed="rId3" cstate="print"/>
          <a:srcRect/>
          <a:stretch>
            <a:fillRect/>
          </a:stretch>
        </p:blipFill>
        <p:spPr bwMode="auto">
          <a:xfrm>
            <a:off x="4938180" y="685800"/>
            <a:ext cx="3352492" cy="2514600"/>
          </a:xfrm>
          <a:prstGeom prst="rect">
            <a:avLst/>
          </a:prstGeom>
          <a:noFill/>
        </p:spPr>
      </p:pic>
      <p:sp>
        <p:nvSpPr>
          <p:cNvPr id="7" name="TextBox 6"/>
          <p:cNvSpPr txBox="1"/>
          <p:nvPr/>
        </p:nvSpPr>
        <p:spPr>
          <a:xfrm>
            <a:off x="5562600" y="228600"/>
            <a:ext cx="2188420" cy="461665"/>
          </a:xfrm>
          <a:prstGeom prst="rect">
            <a:avLst/>
          </a:prstGeom>
          <a:noFill/>
        </p:spPr>
        <p:txBody>
          <a:bodyPr wrap="none" rtlCol="0">
            <a:spAutoFit/>
          </a:bodyPr>
          <a:lstStyle/>
          <a:p>
            <a:r>
              <a:rPr lang="en-US" dirty="0" smtClean="0"/>
              <a:t>Satellite Demo</a:t>
            </a:r>
            <a:endParaRPr lang="en-US" dirty="0"/>
          </a:p>
        </p:txBody>
      </p:sp>
      <p:sp>
        <p:nvSpPr>
          <p:cNvPr id="8" name="TextBox 7"/>
          <p:cNvSpPr txBox="1"/>
          <p:nvPr/>
        </p:nvSpPr>
        <p:spPr>
          <a:xfrm>
            <a:off x="3200400" y="3276600"/>
            <a:ext cx="2702022" cy="461665"/>
          </a:xfrm>
          <a:prstGeom prst="rect">
            <a:avLst/>
          </a:prstGeom>
          <a:noFill/>
        </p:spPr>
        <p:txBody>
          <a:bodyPr wrap="none" rtlCol="0">
            <a:spAutoFit/>
          </a:bodyPr>
          <a:lstStyle/>
          <a:p>
            <a:r>
              <a:rPr lang="en-US" dirty="0" smtClean="0"/>
              <a:t>Portable Antennas</a:t>
            </a:r>
            <a:endParaRPr lang="en-US" dirty="0"/>
          </a:p>
        </p:txBody>
      </p:sp>
      <p:pic>
        <p:nvPicPr>
          <p:cNvPr id="71684" name="Picture 4" descr="D:\PCARS-Photos\2006\2006-Photos\May\AntWksp-13May06\KB8JHS-KC8ZZG-WB8FEW-KC8PD-KB8JHS.jpg"/>
          <p:cNvPicPr>
            <a:picLocks noChangeAspect="1" noChangeArrowheads="1"/>
          </p:cNvPicPr>
          <p:nvPr/>
        </p:nvPicPr>
        <p:blipFill>
          <a:blip r:embed="rId4" cstate="print"/>
          <a:srcRect/>
          <a:stretch>
            <a:fillRect/>
          </a:stretch>
        </p:blipFill>
        <p:spPr bwMode="auto">
          <a:xfrm>
            <a:off x="914400" y="3657600"/>
            <a:ext cx="2819400" cy="1330527"/>
          </a:xfrm>
          <a:prstGeom prst="rect">
            <a:avLst/>
          </a:prstGeom>
          <a:noFill/>
        </p:spPr>
      </p:pic>
      <p:pic>
        <p:nvPicPr>
          <p:cNvPr id="71685" name="Picture 5" descr="D:\PCARS-Photos\2006\2006-Photos\May\AntWksp-13May06\KC8PD.jpg"/>
          <p:cNvPicPr>
            <a:picLocks noChangeAspect="1" noChangeArrowheads="1"/>
          </p:cNvPicPr>
          <p:nvPr/>
        </p:nvPicPr>
        <p:blipFill>
          <a:blip r:embed="rId5" cstate="print"/>
          <a:srcRect/>
          <a:stretch>
            <a:fillRect/>
          </a:stretch>
        </p:blipFill>
        <p:spPr bwMode="auto">
          <a:xfrm>
            <a:off x="4953000" y="3962400"/>
            <a:ext cx="2625725" cy="2311676"/>
          </a:xfrm>
          <a:prstGeom prst="rect">
            <a:avLst/>
          </a:prstGeom>
          <a:noFill/>
        </p:spPr>
      </p:pic>
      <p:pic>
        <p:nvPicPr>
          <p:cNvPr id="71686" name="Picture 6" descr="D:\PCARS-Photos\2006\2006-Photos\May\AntWksp-13May06\KB8VJL-WD8DAU-WB8FEW.jpg"/>
          <p:cNvPicPr>
            <a:picLocks noChangeAspect="1" noChangeArrowheads="1"/>
          </p:cNvPicPr>
          <p:nvPr/>
        </p:nvPicPr>
        <p:blipFill>
          <a:blip r:embed="rId6" cstate="print"/>
          <a:srcRect/>
          <a:stretch>
            <a:fillRect/>
          </a:stretch>
        </p:blipFill>
        <p:spPr bwMode="auto">
          <a:xfrm>
            <a:off x="1600200" y="5029200"/>
            <a:ext cx="2895600" cy="1264138"/>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46</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84994" name="Picture 2" descr="D:\PCARS-Photos\2013 pics\Presentations\J-Pole-9Mar2013\Img_4083.jpg"/>
          <p:cNvPicPr>
            <a:picLocks noChangeAspect="1" noChangeArrowheads="1"/>
          </p:cNvPicPr>
          <p:nvPr/>
        </p:nvPicPr>
        <p:blipFill>
          <a:blip r:embed="rId2" cstate="print"/>
          <a:srcRect/>
          <a:stretch>
            <a:fillRect/>
          </a:stretch>
        </p:blipFill>
        <p:spPr bwMode="auto">
          <a:xfrm>
            <a:off x="381000" y="762000"/>
            <a:ext cx="1932735" cy="2959100"/>
          </a:xfrm>
          <a:prstGeom prst="rect">
            <a:avLst/>
          </a:prstGeom>
          <a:noFill/>
        </p:spPr>
      </p:pic>
      <p:pic>
        <p:nvPicPr>
          <p:cNvPr id="84995" name="Picture 3" descr="D:\PCARS-Photos\2013 pics\Presentations\J-Pole-9Mar2013\Img_4114.jpg"/>
          <p:cNvPicPr>
            <a:picLocks noChangeAspect="1" noChangeArrowheads="1"/>
          </p:cNvPicPr>
          <p:nvPr/>
        </p:nvPicPr>
        <p:blipFill>
          <a:blip r:embed="rId3" cstate="print"/>
          <a:srcRect/>
          <a:stretch>
            <a:fillRect/>
          </a:stretch>
        </p:blipFill>
        <p:spPr bwMode="auto">
          <a:xfrm>
            <a:off x="2514600" y="761999"/>
            <a:ext cx="1371600" cy="2935875"/>
          </a:xfrm>
          <a:prstGeom prst="rect">
            <a:avLst/>
          </a:prstGeom>
          <a:noFill/>
        </p:spPr>
      </p:pic>
      <p:sp>
        <p:nvSpPr>
          <p:cNvPr id="6" name="TextBox 5"/>
          <p:cNvSpPr txBox="1"/>
          <p:nvPr/>
        </p:nvSpPr>
        <p:spPr>
          <a:xfrm>
            <a:off x="1066800" y="228600"/>
            <a:ext cx="2308645" cy="461665"/>
          </a:xfrm>
          <a:prstGeom prst="rect">
            <a:avLst/>
          </a:prstGeom>
          <a:noFill/>
        </p:spPr>
        <p:txBody>
          <a:bodyPr wrap="none" rtlCol="0">
            <a:spAutoFit/>
          </a:bodyPr>
          <a:lstStyle/>
          <a:p>
            <a:r>
              <a:rPr lang="en-US" dirty="0" smtClean="0"/>
              <a:t>Copper J-Poles</a:t>
            </a:r>
            <a:endParaRPr lang="en-US" dirty="0"/>
          </a:p>
        </p:txBody>
      </p:sp>
      <p:pic>
        <p:nvPicPr>
          <p:cNvPr id="84996" name="Picture 4" descr="D:\PCARS-Photos\2013 pics\Presentations\QSLprogram-20April2013\DCP_3623.JPG"/>
          <p:cNvPicPr>
            <a:picLocks noChangeAspect="1" noChangeArrowheads="1"/>
          </p:cNvPicPr>
          <p:nvPr/>
        </p:nvPicPr>
        <p:blipFill>
          <a:blip r:embed="rId4" cstate="print"/>
          <a:srcRect/>
          <a:stretch>
            <a:fillRect/>
          </a:stretch>
        </p:blipFill>
        <p:spPr bwMode="auto">
          <a:xfrm>
            <a:off x="4724400" y="914400"/>
            <a:ext cx="3343275" cy="2208950"/>
          </a:xfrm>
          <a:prstGeom prst="rect">
            <a:avLst/>
          </a:prstGeom>
          <a:noFill/>
        </p:spPr>
      </p:pic>
      <p:sp>
        <p:nvSpPr>
          <p:cNvPr id="8" name="TextBox 7"/>
          <p:cNvSpPr txBox="1"/>
          <p:nvPr/>
        </p:nvSpPr>
        <p:spPr>
          <a:xfrm>
            <a:off x="5638800" y="381000"/>
            <a:ext cx="1696105" cy="461665"/>
          </a:xfrm>
          <a:prstGeom prst="rect">
            <a:avLst/>
          </a:prstGeom>
          <a:noFill/>
        </p:spPr>
        <p:txBody>
          <a:bodyPr wrap="none" rtlCol="0">
            <a:spAutoFit/>
          </a:bodyPr>
          <a:lstStyle/>
          <a:p>
            <a:r>
              <a:rPr lang="en-US" dirty="0" smtClean="0"/>
              <a:t>QSL Cards</a:t>
            </a:r>
            <a:endParaRPr lang="en-US" dirty="0"/>
          </a:p>
        </p:txBody>
      </p:sp>
      <p:pic>
        <p:nvPicPr>
          <p:cNvPr id="84997" name="Picture 5" descr="D:\PCARS-Photos\2013 pics\Presentations\SpudGun-21Sept2013\20130921_103941.jpg"/>
          <p:cNvPicPr>
            <a:picLocks noChangeAspect="1" noChangeArrowheads="1"/>
          </p:cNvPicPr>
          <p:nvPr/>
        </p:nvPicPr>
        <p:blipFill>
          <a:blip r:embed="rId5" cstate="print"/>
          <a:srcRect/>
          <a:stretch>
            <a:fillRect/>
          </a:stretch>
        </p:blipFill>
        <p:spPr bwMode="auto">
          <a:xfrm>
            <a:off x="5638800" y="3810000"/>
            <a:ext cx="2216150" cy="2237840"/>
          </a:xfrm>
          <a:prstGeom prst="rect">
            <a:avLst/>
          </a:prstGeom>
          <a:noFill/>
        </p:spPr>
      </p:pic>
      <p:pic>
        <p:nvPicPr>
          <p:cNvPr id="84998" name="Picture 6" descr="D:\PCARS-Photos\2013 pics\Presentations\SpudGun-21Sept2013\Dcp_3691.jpg"/>
          <p:cNvPicPr>
            <a:picLocks noChangeAspect="1" noChangeArrowheads="1"/>
          </p:cNvPicPr>
          <p:nvPr/>
        </p:nvPicPr>
        <p:blipFill>
          <a:blip r:embed="rId6" cstate="print"/>
          <a:srcRect/>
          <a:stretch>
            <a:fillRect/>
          </a:stretch>
        </p:blipFill>
        <p:spPr bwMode="auto">
          <a:xfrm>
            <a:off x="914400" y="4648200"/>
            <a:ext cx="4532313" cy="1219200"/>
          </a:xfrm>
          <a:prstGeom prst="rect">
            <a:avLst/>
          </a:prstGeom>
          <a:noFill/>
        </p:spPr>
      </p:pic>
      <p:sp>
        <p:nvSpPr>
          <p:cNvPr id="11" name="TextBox 10"/>
          <p:cNvSpPr txBox="1"/>
          <p:nvPr/>
        </p:nvSpPr>
        <p:spPr>
          <a:xfrm>
            <a:off x="3276600" y="4038600"/>
            <a:ext cx="1725152" cy="461665"/>
          </a:xfrm>
          <a:prstGeom prst="rect">
            <a:avLst/>
          </a:prstGeom>
          <a:noFill/>
        </p:spPr>
        <p:txBody>
          <a:bodyPr wrap="none" rtlCol="0">
            <a:spAutoFit/>
          </a:bodyPr>
          <a:lstStyle/>
          <a:p>
            <a:r>
              <a:rPr lang="en-US" dirty="0" smtClean="0"/>
              <a:t>Spud Guns</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47</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676400" y="381000"/>
            <a:ext cx="1039067" cy="461665"/>
          </a:xfrm>
          <a:prstGeom prst="rect">
            <a:avLst/>
          </a:prstGeom>
          <a:noFill/>
        </p:spPr>
        <p:txBody>
          <a:bodyPr wrap="none" rtlCol="0">
            <a:spAutoFit/>
          </a:bodyPr>
          <a:lstStyle/>
          <a:p>
            <a:r>
              <a:rPr lang="en-US" dirty="0" err="1" smtClean="0"/>
              <a:t>VOMs</a:t>
            </a:r>
            <a:endParaRPr lang="en-US" dirty="0"/>
          </a:p>
        </p:txBody>
      </p:sp>
      <p:pic>
        <p:nvPicPr>
          <p:cNvPr id="87042" name="Picture 2" descr="D:\PCARS-Photos\2014 pics\ClubSite\VOM Day - 22March2014\Sized\Dscf1252.jpg"/>
          <p:cNvPicPr>
            <a:picLocks noChangeAspect="1" noChangeArrowheads="1"/>
          </p:cNvPicPr>
          <p:nvPr/>
        </p:nvPicPr>
        <p:blipFill>
          <a:blip r:embed="rId2" cstate="print"/>
          <a:srcRect/>
          <a:stretch>
            <a:fillRect/>
          </a:stretch>
        </p:blipFill>
        <p:spPr bwMode="auto">
          <a:xfrm>
            <a:off x="228600" y="914400"/>
            <a:ext cx="3682940" cy="2195513"/>
          </a:xfrm>
          <a:prstGeom prst="rect">
            <a:avLst/>
          </a:prstGeom>
          <a:noFill/>
        </p:spPr>
      </p:pic>
      <p:pic>
        <p:nvPicPr>
          <p:cNvPr id="87043" name="Picture 3" descr="D:\PCARS-Photos\2014 pics\ClubSite\VOM Day - 22March2014\Sized\Dscf1260.jpg"/>
          <p:cNvPicPr>
            <a:picLocks noChangeAspect="1" noChangeArrowheads="1"/>
          </p:cNvPicPr>
          <p:nvPr/>
        </p:nvPicPr>
        <p:blipFill>
          <a:blip r:embed="rId3" cstate="print"/>
          <a:srcRect/>
          <a:stretch>
            <a:fillRect/>
          </a:stretch>
        </p:blipFill>
        <p:spPr bwMode="auto">
          <a:xfrm>
            <a:off x="762000" y="3200400"/>
            <a:ext cx="2809885" cy="2700338"/>
          </a:xfrm>
          <a:prstGeom prst="rect">
            <a:avLst/>
          </a:prstGeom>
          <a:noFill/>
        </p:spPr>
      </p:pic>
      <p:sp>
        <p:nvSpPr>
          <p:cNvPr id="7" name="TextBox 6"/>
          <p:cNvSpPr txBox="1"/>
          <p:nvPr/>
        </p:nvSpPr>
        <p:spPr>
          <a:xfrm>
            <a:off x="5181600" y="3124200"/>
            <a:ext cx="3148619" cy="461665"/>
          </a:xfrm>
          <a:prstGeom prst="rect">
            <a:avLst/>
          </a:prstGeom>
          <a:noFill/>
        </p:spPr>
        <p:txBody>
          <a:bodyPr wrap="none" rtlCol="0">
            <a:spAutoFit/>
          </a:bodyPr>
          <a:lstStyle/>
          <a:p>
            <a:r>
              <a:rPr lang="en-US" dirty="0" smtClean="0"/>
              <a:t>Soldering Connectors</a:t>
            </a:r>
            <a:endParaRPr lang="en-US" dirty="0"/>
          </a:p>
        </p:txBody>
      </p:sp>
      <p:pic>
        <p:nvPicPr>
          <p:cNvPr id="87044" name="Picture 4" descr="D:\PCARS-Photos\2014 pics\ClubSite\25Jan14-ClubProjects\IMG_5302.JPG"/>
          <p:cNvPicPr>
            <a:picLocks noChangeAspect="1" noChangeArrowheads="1"/>
          </p:cNvPicPr>
          <p:nvPr/>
        </p:nvPicPr>
        <p:blipFill>
          <a:blip r:embed="rId4" cstate="print"/>
          <a:srcRect/>
          <a:stretch>
            <a:fillRect/>
          </a:stretch>
        </p:blipFill>
        <p:spPr bwMode="auto">
          <a:xfrm>
            <a:off x="4953000" y="3581400"/>
            <a:ext cx="3352991" cy="2514600"/>
          </a:xfrm>
          <a:prstGeom prst="rect">
            <a:avLst/>
          </a:prstGeom>
          <a:noFill/>
        </p:spPr>
      </p:pic>
      <p:pic>
        <p:nvPicPr>
          <p:cNvPr id="87045" name="Picture 5" descr="D:\PCARS-Photos\2014 pics\ClubSite\25Jan14-ClubProjects\sized\Img_0161.jpg"/>
          <p:cNvPicPr>
            <a:picLocks noChangeAspect="1" noChangeArrowheads="1"/>
          </p:cNvPicPr>
          <p:nvPr/>
        </p:nvPicPr>
        <p:blipFill>
          <a:blip r:embed="rId5" cstate="print"/>
          <a:srcRect/>
          <a:stretch>
            <a:fillRect/>
          </a:stretch>
        </p:blipFill>
        <p:spPr bwMode="auto">
          <a:xfrm>
            <a:off x="4800600" y="1143000"/>
            <a:ext cx="3699029" cy="1905000"/>
          </a:xfrm>
          <a:prstGeom prst="rect">
            <a:avLst/>
          </a:prstGeom>
          <a:noFill/>
        </p:spPr>
      </p:pic>
      <p:sp>
        <p:nvSpPr>
          <p:cNvPr id="10" name="TextBox 9"/>
          <p:cNvSpPr txBox="1"/>
          <p:nvPr/>
        </p:nvSpPr>
        <p:spPr>
          <a:xfrm>
            <a:off x="5105400" y="685800"/>
            <a:ext cx="3147015" cy="461665"/>
          </a:xfrm>
          <a:prstGeom prst="rect">
            <a:avLst/>
          </a:prstGeom>
          <a:noFill/>
        </p:spPr>
        <p:txBody>
          <a:bodyPr wrap="none" rtlCol="0">
            <a:spAutoFit/>
          </a:bodyPr>
          <a:lstStyle/>
          <a:p>
            <a:r>
              <a:rPr lang="en-US" dirty="0" smtClean="0"/>
              <a:t>Antenna Construction</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48</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2895600" y="228600"/>
            <a:ext cx="2701381" cy="461665"/>
          </a:xfrm>
          <a:prstGeom prst="rect">
            <a:avLst/>
          </a:prstGeom>
          <a:noFill/>
        </p:spPr>
        <p:txBody>
          <a:bodyPr wrap="none" rtlCol="0">
            <a:spAutoFit/>
          </a:bodyPr>
          <a:lstStyle/>
          <a:p>
            <a:r>
              <a:rPr lang="en-US" dirty="0" smtClean="0"/>
              <a:t>Power Pole Boxes</a:t>
            </a:r>
            <a:endParaRPr lang="en-US" dirty="0"/>
          </a:p>
        </p:txBody>
      </p:sp>
      <p:pic>
        <p:nvPicPr>
          <p:cNvPr id="90114" name="Picture 2" descr="D:\PCARS-Photos\2014 pics\PowerpoleWeekend-15Feb2014\Sized\DSCF1227.jpg"/>
          <p:cNvPicPr>
            <a:picLocks noChangeAspect="1" noChangeArrowheads="1"/>
          </p:cNvPicPr>
          <p:nvPr/>
        </p:nvPicPr>
        <p:blipFill>
          <a:blip r:embed="rId2" cstate="print"/>
          <a:srcRect/>
          <a:stretch>
            <a:fillRect/>
          </a:stretch>
        </p:blipFill>
        <p:spPr bwMode="auto">
          <a:xfrm>
            <a:off x="4572000" y="838200"/>
            <a:ext cx="3454400" cy="2590800"/>
          </a:xfrm>
          <a:prstGeom prst="rect">
            <a:avLst/>
          </a:prstGeom>
          <a:noFill/>
        </p:spPr>
      </p:pic>
      <p:pic>
        <p:nvPicPr>
          <p:cNvPr id="90115" name="Picture 3" descr="D:\PCARS-Photos\2014 pics\PowerpoleWeekend-15Feb2014\Sized\DSCF1208.jpg"/>
          <p:cNvPicPr>
            <a:picLocks noChangeAspect="1" noChangeArrowheads="1"/>
          </p:cNvPicPr>
          <p:nvPr/>
        </p:nvPicPr>
        <p:blipFill>
          <a:blip r:embed="rId3" cstate="print"/>
          <a:srcRect/>
          <a:stretch>
            <a:fillRect/>
          </a:stretch>
        </p:blipFill>
        <p:spPr bwMode="auto">
          <a:xfrm>
            <a:off x="685800" y="838200"/>
            <a:ext cx="3444875" cy="2583656"/>
          </a:xfrm>
          <a:prstGeom prst="rect">
            <a:avLst/>
          </a:prstGeom>
          <a:noFill/>
        </p:spPr>
      </p:pic>
      <p:pic>
        <p:nvPicPr>
          <p:cNvPr id="90116" name="Picture 4" descr="D:\PCARS-Photos\2014 pics\PowerpoleWeekend-15Feb2014\Sized\2014-02-22_10-17-01_169.jpg"/>
          <p:cNvPicPr>
            <a:picLocks noChangeAspect="1" noChangeArrowheads="1"/>
          </p:cNvPicPr>
          <p:nvPr/>
        </p:nvPicPr>
        <p:blipFill>
          <a:blip r:embed="rId4" cstate="print"/>
          <a:srcRect/>
          <a:stretch>
            <a:fillRect/>
          </a:stretch>
        </p:blipFill>
        <p:spPr bwMode="auto">
          <a:xfrm>
            <a:off x="2057400" y="3657600"/>
            <a:ext cx="4538662" cy="2558709"/>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49</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8193" name="Picture 1" descr="D:\PCARS-Photos\2009pics\Cruise-In-5Aug\Cruise-In.jpg"/>
          <p:cNvPicPr>
            <a:picLocks noChangeAspect="1" noChangeArrowheads="1"/>
          </p:cNvPicPr>
          <p:nvPr/>
        </p:nvPicPr>
        <p:blipFill>
          <a:blip r:embed="rId2" cstate="print"/>
          <a:srcRect/>
          <a:stretch>
            <a:fillRect/>
          </a:stretch>
        </p:blipFill>
        <p:spPr bwMode="auto">
          <a:xfrm>
            <a:off x="1235666" y="76200"/>
            <a:ext cx="7755934" cy="6705600"/>
          </a:xfrm>
          <a:prstGeom prst="rect">
            <a:avLst/>
          </a:prstGeom>
          <a:noFill/>
        </p:spPr>
      </p:pic>
      <p:sp>
        <p:nvSpPr>
          <p:cNvPr id="5" name="TextBox 4"/>
          <p:cNvSpPr txBox="1"/>
          <p:nvPr/>
        </p:nvSpPr>
        <p:spPr>
          <a:xfrm>
            <a:off x="609600" y="1447800"/>
            <a:ext cx="407484" cy="4154984"/>
          </a:xfrm>
          <a:prstGeom prst="rect">
            <a:avLst/>
          </a:prstGeom>
          <a:noFill/>
        </p:spPr>
        <p:txBody>
          <a:bodyPr wrap="square" rtlCol="0">
            <a:spAutoFit/>
          </a:bodyPr>
          <a:lstStyle/>
          <a:p>
            <a:pPr algn="ctr"/>
            <a:r>
              <a:rPr lang="en-US" b="1" dirty="0" smtClean="0"/>
              <a:t>C</a:t>
            </a:r>
          </a:p>
          <a:p>
            <a:pPr algn="ctr"/>
            <a:r>
              <a:rPr lang="en-US" b="1" dirty="0" smtClean="0"/>
              <a:t>R</a:t>
            </a:r>
          </a:p>
          <a:p>
            <a:pPr algn="ctr"/>
            <a:r>
              <a:rPr lang="en-US" b="1" dirty="0" smtClean="0"/>
              <a:t>U</a:t>
            </a:r>
          </a:p>
          <a:p>
            <a:pPr algn="ctr"/>
            <a:r>
              <a:rPr lang="en-US" b="1" dirty="0" smtClean="0"/>
              <a:t>I</a:t>
            </a:r>
          </a:p>
          <a:p>
            <a:pPr algn="ctr"/>
            <a:r>
              <a:rPr lang="en-US" b="1" dirty="0" smtClean="0"/>
              <a:t>S</a:t>
            </a:r>
          </a:p>
          <a:p>
            <a:pPr algn="ctr"/>
            <a:r>
              <a:rPr lang="en-US" b="1" dirty="0" smtClean="0"/>
              <a:t>E</a:t>
            </a:r>
          </a:p>
          <a:p>
            <a:pPr algn="ctr"/>
            <a:endParaRPr lang="en-US" b="1" dirty="0" smtClean="0"/>
          </a:p>
          <a:p>
            <a:pPr algn="ctr"/>
            <a:r>
              <a:rPr lang="en-US" b="1" dirty="0" smtClean="0"/>
              <a:t>I</a:t>
            </a:r>
          </a:p>
          <a:p>
            <a:pPr algn="ctr"/>
            <a:r>
              <a:rPr lang="en-US" b="1" dirty="0" smtClean="0"/>
              <a:t>N</a:t>
            </a:r>
          </a:p>
          <a:p>
            <a:endParaRPr lang="en-US" dirty="0" smtClean="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5</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533400" y="1600200"/>
            <a:ext cx="8229600" cy="3416320"/>
          </a:xfrm>
          <a:prstGeom prst="rect">
            <a:avLst/>
          </a:prstGeom>
          <a:noFill/>
        </p:spPr>
        <p:txBody>
          <a:bodyPr wrap="square" rtlCol="0">
            <a:spAutoFit/>
          </a:bodyPr>
          <a:lstStyle/>
          <a:p>
            <a:pPr algn="ctr"/>
            <a:r>
              <a:rPr lang="en-US" sz="5400" dirty="0" smtClean="0"/>
              <a:t>Over the next 3 hours, I’ll dive into the History of PCARS from 2005 through 2015</a:t>
            </a:r>
            <a:endParaRPr lang="en-US" sz="5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50</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82946" name="Picture 2" descr="D:\PCARS-Photos\2012 PICS\Cruise-In-15Aug2012\Resize\AW-Sign.jpg"/>
          <p:cNvPicPr>
            <a:picLocks noChangeAspect="1" noChangeArrowheads="1"/>
          </p:cNvPicPr>
          <p:nvPr/>
        </p:nvPicPr>
        <p:blipFill>
          <a:blip r:embed="rId2" cstate="print"/>
          <a:srcRect/>
          <a:stretch>
            <a:fillRect/>
          </a:stretch>
        </p:blipFill>
        <p:spPr bwMode="auto">
          <a:xfrm>
            <a:off x="304800" y="609600"/>
            <a:ext cx="2488698" cy="1676400"/>
          </a:xfrm>
          <a:prstGeom prst="rect">
            <a:avLst/>
          </a:prstGeom>
          <a:noFill/>
        </p:spPr>
      </p:pic>
      <p:pic>
        <p:nvPicPr>
          <p:cNvPr id="82947" name="Picture 3" descr="D:\PCARS-Photos\2012 PICS\Cruise-In-15Aug2012\Resize\Img_3460.jpg"/>
          <p:cNvPicPr>
            <a:picLocks noChangeAspect="1" noChangeArrowheads="1"/>
          </p:cNvPicPr>
          <p:nvPr/>
        </p:nvPicPr>
        <p:blipFill>
          <a:blip r:embed="rId3" cstate="print"/>
          <a:srcRect/>
          <a:stretch>
            <a:fillRect/>
          </a:stretch>
        </p:blipFill>
        <p:spPr bwMode="auto">
          <a:xfrm>
            <a:off x="3048000" y="457200"/>
            <a:ext cx="2650434" cy="1905000"/>
          </a:xfrm>
          <a:prstGeom prst="rect">
            <a:avLst/>
          </a:prstGeom>
          <a:noFill/>
        </p:spPr>
      </p:pic>
      <p:pic>
        <p:nvPicPr>
          <p:cNvPr id="82948" name="Picture 4" descr="D:\PCARS-Photos\2013 pics\Cruise-In21Aug2013\IMG_20130821_190952_615.jpg"/>
          <p:cNvPicPr>
            <a:picLocks noChangeAspect="1" noChangeArrowheads="1"/>
          </p:cNvPicPr>
          <p:nvPr/>
        </p:nvPicPr>
        <p:blipFill>
          <a:blip r:embed="rId4" cstate="print"/>
          <a:srcRect/>
          <a:stretch>
            <a:fillRect/>
          </a:stretch>
        </p:blipFill>
        <p:spPr bwMode="auto">
          <a:xfrm>
            <a:off x="5715000" y="457200"/>
            <a:ext cx="3200400" cy="1969396"/>
          </a:xfrm>
          <a:prstGeom prst="rect">
            <a:avLst/>
          </a:prstGeom>
          <a:noFill/>
        </p:spPr>
      </p:pic>
      <p:pic>
        <p:nvPicPr>
          <p:cNvPr id="82950" name="Picture 6" descr="D:\PCARS-Photos\2014 pics\Cruise-In-13Aug2014\Sized\CruiseIn_3.jpg"/>
          <p:cNvPicPr>
            <a:picLocks noChangeAspect="1" noChangeArrowheads="1"/>
          </p:cNvPicPr>
          <p:nvPr/>
        </p:nvPicPr>
        <p:blipFill>
          <a:blip r:embed="rId5" cstate="print"/>
          <a:srcRect/>
          <a:stretch>
            <a:fillRect/>
          </a:stretch>
        </p:blipFill>
        <p:spPr bwMode="auto">
          <a:xfrm>
            <a:off x="228600" y="2819400"/>
            <a:ext cx="8786989" cy="304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51</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88066" name="Picture 2" descr="D:\PCARS-Photos\2014 pics\Cruise-In-13Aug2014\Sized\CruiseIn_Winners.jpg"/>
          <p:cNvPicPr>
            <a:picLocks noChangeAspect="1" noChangeArrowheads="1"/>
          </p:cNvPicPr>
          <p:nvPr/>
        </p:nvPicPr>
        <p:blipFill>
          <a:blip r:embed="rId2" cstate="print"/>
          <a:srcRect/>
          <a:stretch>
            <a:fillRect/>
          </a:stretch>
        </p:blipFill>
        <p:spPr bwMode="auto">
          <a:xfrm>
            <a:off x="838200" y="304800"/>
            <a:ext cx="7580114" cy="572164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52</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92162" name="Picture 2" descr="D:\PCARS-Photos\2015 pics\CruiseIn-27August2015\Trimmed\Img_7970.jpg"/>
          <p:cNvPicPr>
            <a:picLocks noChangeAspect="1" noChangeArrowheads="1"/>
          </p:cNvPicPr>
          <p:nvPr/>
        </p:nvPicPr>
        <p:blipFill>
          <a:blip r:embed="rId2" cstate="print"/>
          <a:srcRect/>
          <a:stretch>
            <a:fillRect/>
          </a:stretch>
        </p:blipFill>
        <p:spPr bwMode="auto">
          <a:xfrm>
            <a:off x="228600" y="4648200"/>
            <a:ext cx="8645374" cy="2075382"/>
          </a:xfrm>
          <a:prstGeom prst="rect">
            <a:avLst/>
          </a:prstGeom>
          <a:noFill/>
        </p:spPr>
      </p:pic>
      <p:sp>
        <p:nvSpPr>
          <p:cNvPr id="5" name="TextBox 4"/>
          <p:cNvSpPr txBox="1"/>
          <p:nvPr/>
        </p:nvSpPr>
        <p:spPr>
          <a:xfrm>
            <a:off x="4114800" y="152400"/>
            <a:ext cx="870751" cy="461665"/>
          </a:xfrm>
          <a:prstGeom prst="rect">
            <a:avLst/>
          </a:prstGeom>
          <a:noFill/>
        </p:spPr>
        <p:txBody>
          <a:bodyPr wrap="none" rtlCol="0">
            <a:spAutoFit/>
          </a:bodyPr>
          <a:lstStyle/>
          <a:p>
            <a:r>
              <a:rPr lang="en-US" dirty="0" smtClean="0"/>
              <a:t>2015</a:t>
            </a:r>
            <a:endParaRPr lang="en-US" dirty="0"/>
          </a:p>
        </p:txBody>
      </p:sp>
      <p:pic>
        <p:nvPicPr>
          <p:cNvPr id="92163" name="Picture 3" descr="D:\PCARS-Photos\2015 pics\CruiseIn-27August2015\Trimmed\Img_7912.jpg"/>
          <p:cNvPicPr>
            <a:picLocks noChangeAspect="1" noChangeArrowheads="1"/>
          </p:cNvPicPr>
          <p:nvPr/>
        </p:nvPicPr>
        <p:blipFill>
          <a:blip r:embed="rId3" cstate="print"/>
          <a:srcRect/>
          <a:stretch>
            <a:fillRect/>
          </a:stretch>
        </p:blipFill>
        <p:spPr bwMode="auto">
          <a:xfrm>
            <a:off x="304800" y="304800"/>
            <a:ext cx="2863689" cy="2110257"/>
          </a:xfrm>
          <a:prstGeom prst="rect">
            <a:avLst/>
          </a:prstGeom>
          <a:noFill/>
        </p:spPr>
      </p:pic>
      <p:pic>
        <p:nvPicPr>
          <p:cNvPr id="92164" name="Picture 4" descr="D:\PCARS-Photos\2015 pics\CruiseIn-27August2015\Trimmed\Img_7915.jpg"/>
          <p:cNvPicPr>
            <a:picLocks noChangeAspect="1" noChangeArrowheads="1"/>
          </p:cNvPicPr>
          <p:nvPr/>
        </p:nvPicPr>
        <p:blipFill>
          <a:blip r:embed="rId4" cstate="print"/>
          <a:srcRect/>
          <a:stretch>
            <a:fillRect/>
          </a:stretch>
        </p:blipFill>
        <p:spPr bwMode="auto">
          <a:xfrm>
            <a:off x="6172200" y="152400"/>
            <a:ext cx="2453190" cy="2191017"/>
          </a:xfrm>
          <a:prstGeom prst="rect">
            <a:avLst/>
          </a:prstGeom>
          <a:noFill/>
        </p:spPr>
      </p:pic>
      <p:pic>
        <p:nvPicPr>
          <p:cNvPr id="92166" name="Picture 6" descr="D:\PCARS-Photos\2015 pics\CruiseIn-27August2015\Trimmed\Img_7962.jpg"/>
          <p:cNvPicPr>
            <a:picLocks noChangeAspect="1" noChangeArrowheads="1"/>
          </p:cNvPicPr>
          <p:nvPr/>
        </p:nvPicPr>
        <p:blipFill>
          <a:blip r:embed="rId5" cstate="print"/>
          <a:srcRect/>
          <a:stretch>
            <a:fillRect/>
          </a:stretch>
        </p:blipFill>
        <p:spPr bwMode="auto">
          <a:xfrm>
            <a:off x="228600" y="2514600"/>
            <a:ext cx="2638811" cy="2060575"/>
          </a:xfrm>
          <a:prstGeom prst="rect">
            <a:avLst/>
          </a:prstGeom>
          <a:noFill/>
        </p:spPr>
      </p:pic>
      <p:pic>
        <p:nvPicPr>
          <p:cNvPr id="92167" name="Picture 7" descr="D:\PCARS-Photos\2015 pics\CruiseIn-27August2015\Trimmed\Img_7964.jpg"/>
          <p:cNvPicPr>
            <a:picLocks noChangeAspect="1" noChangeArrowheads="1"/>
          </p:cNvPicPr>
          <p:nvPr/>
        </p:nvPicPr>
        <p:blipFill>
          <a:blip r:embed="rId6" cstate="print"/>
          <a:srcRect/>
          <a:stretch>
            <a:fillRect/>
          </a:stretch>
        </p:blipFill>
        <p:spPr bwMode="auto">
          <a:xfrm>
            <a:off x="3048000" y="2514599"/>
            <a:ext cx="2666999" cy="2054479"/>
          </a:xfrm>
          <a:prstGeom prst="rect">
            <a:avLst/>
          </a:prstGeom>
          <a:noFill/>
        </p:spPr>
      </p:pic>
      <p:pic>
        <p:nvPicPr>
          <p:cNvPr id="92168" name="Picture 8" descr="D:\PCARS-Photos\2015 pics\CruiseIn-27August2015\Trimmed\Img_7954.jpg"/>
          <p:cNvPicPr>
            <a:picLocks noChangeAspect="1" noChangeArrowheads="1"/>
          </p:cNvPicPr>
          <p:nvPr/>
        </p:nvPicPr>
        <p:blipFill>
          <a:blip r:embed="rId7" cstate="print"/>
          <a:srcRect/>
          <a:stretch>
            <a:fillRect/>
          </a:stretch>
        </p:blipFill>
        <p:spPr bwMode="auto">
          <a:xfrm>
            <a:off x="5867400" y="2514600"/>
            <a:ext cx="2911312" cy="2057400"/>
          </a:xfrm>
          <a:prstGeom prst="rect">
            <a:avLst/>
          </a:prstGeom>
          <a:noFill/>
        </p:spPr>
      </p:pic>
      <p:pic>
        <p:nvPicPr>
          <p:cNvPr id="92169" name="Picture 9" descr="D:\PCARS-Photos\2015 pics\CruiseIn-27August2015\Trimmed\Img_7906.jpg"/>
          <p:cNvPicPr>
            <a:picLocks noChangeAspect="1" noChangeArrowheads="1"/>
          </p:cNvPicPr>
          <p:nvPr/>
        </p:nvPicPr>
        <p:blipFill>
          <a:blip r:embed="rId8" cstate="print"/>
          <a:srcRect/>
          <a:stretch>
            <a:fillRect/>
          </a:stretch>
        </p:blipFill>
        <p:spPr bwMode="auto">
          <a:xfrm>
            <a:off x="3352800" y="762000"/>
            <a:ext cx="2608263" cy="1405543"/>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53</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89090" name="Picture 2" descr="D:\PCARS-Photos\2014 pics\MakersFaie-24April2014\Dscf1295.jpg"/>
          <p:cNvPicPr>
            <a:picLocks noChangeAspect="1" noChangeArrowheads="1"/>
          </p:cNvPicPr>
          <p:nvPr/>
        </p:nvPicPr>
        <p:blipFill>
          <a:blip r:embed="rId2" cstate="print"/>
          <a:srcRect/>
          <a:stretch>
            <a:fillRect/>
          </a:stretch>
        </p:blipFill>
        <p:spPr bwMode="auto">
          <a:xfrm>
            <a:off x="2133600" y="1295400"/>
            <a:ext cx="4326196" cy="2522818"/>
          </a:xfrm>
          <a:prstGeom prst="rect">
            <a:avLst/>
          </a:prstGeom>
          <a:noFill/>
        </p:spPr>
      </p:pic>
      <p:sp>
        <p:nvSpPr>
          <p:cNvPr id="5" name="TextBox 4"/>
          <p:cNvSpPr txBox="1"/>
          <p:nvPr/>
        </p:nvSpPr>
        <p:spPr>
          <a:xfrm>
            <a:off x="3581400" y="228600"/>
            <a:ext cx="1981633" cy="461665"/>
          </a:xfrm>
          <a:prstGeom prst="rect">
            <a:avLst/>
          </a:prstGeom>
          <a:noFill/>
        </p:spPr>
        <p:txBody>
          <a:bodyPr wrap="none" rtlCol="0">
            <a:spAutoFit/>
          </a:bodyPr>
          <a:lstStyle/>
          <a:p>
            <a:r>
              <a:rPr lang="en-US" dirty="0" smtClean="0"/>
              <a:t>Makers Faire</a:t>
            </a:r>
            <a:endParaRPr lang="en-US" dirty="0"/>
          </a:p>
        </p:txBody>
      </p:sp>
      <p:sp>
        <p:nvSpPr>
          <p:cNvPr id="6" name="TextBox 5"/>
          <p:cNvSpPr txBox="1"/>
          <p:nvPr/>
        </p:nvSpPr>
        <p:spPr>
          <a:xfrm>
            <a:off x="3276600" y="762000"/>
            <a:ext cx="2632452" cy="461665"/>
          </a:xfrm>
          <a:prstGeom prst="rect">
            <a:avLst/>
          </a:prstGeom>
          <a:noFill/>
        </p:spPr>
        <p:txBody>
          <a:bodyPr wrap="none" rtlCol="0">
            <a:spAutoFit/>
          </a:bodyPr>
          <a:lstStyle/>
          <a:p>
            <a:r>
              <a:rPr lang="en-US" dirty="0" smtClean="0"/>
              <a:t>April 2014 at </a:t>
            </a:r>
            <a:r>
              <a:rPr lang="en-US" dirty="0" err="1" smtClean="0"/>
              <a:t>KSU</a:t>
            </a:r>
            <a:endParaRPr lang="en-US" dirty="0"/>
          </a:p>
        </p:txBody>
      </p:sp>
      <p:pic>
        <p:nvPicPr>
          <p:cNvPr id="89091" name="Picture 3" descr="D:\PCARS-Photos\2014 pics\MakersFaie-24April2014\KSU Mini Maker Faire_152855.jpg"/>
          <p:cNvPicPr>
            <a:picLocks noChangeAspect="1" noChangeArrowheads="1"/>
          </p:cNvPicPr>
          <p:nvPr/>
        </p:nvPicPr>
        <p:blipFill>
          <a:blip r:embed="rId3" cstate="print"/>
          <a:srcRect/>
          <a:stretch>
            <a:fillRect/>
          </a:stretch>
        </p:blipFill>
        <p:spPr bwMode="auto">
          <a:xfrm>
            <a:off x="4135256" y="3886200"/>
            <a:ext cx="3997506" cy="2308627"/>
          </a:xfrm>
          <a:prstGeom prst="rect">
            <a:avLst/>
          </a:prstGeom>
          <a:noFill/>
        </p:spPr>
      </p:pic>
      <p:pic>
        <p:nvPicPr>
          <p:cNvPr id="89092" name="Picture 4" descr="D:\PCARS-Photos\2014 pics\MakersFaie-24April2014\Tom-checking-Errols-feet-Dont-ask.JPG"/>
          <p:cNvPicPr>
            <a:picLocks noChangeAspect="1" noChangeArrowheads="1"/>
          </p:cNvPicPr>
          <p:nvPr/>
        </p:nvPicPr>
        <p:blipFill>
          <a:blip r:embed="rId4" cstate="print"/>
          <a:srcRect/>
          <a:stretch>
            <a:fillRect/>
          </a:stretch>
        </p:blipFill>
        <p:spPr bwMode="auto">
          <a:xfrm>
            <a:off x="914400" y="3886200"/>
            <a:ext cx="3048000" cy="2216297"/>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54</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2133600" y="152400"/>
            <a:ext cx="4650632" cy="461665"/>
          </a:xfrm>
          <a:prstGeom prst="rect">
            <a:avLst/>
          </a:prstGeom>
          <a:noFill/>
        </p:spPr>
        <p:txBody>
          <a:bodyPr wrap="none" rtlCol="0">
            <a:spAutoFit/>
          </a:bodyPr>
          <a:lstStyle/>
          <a:p>
            <a:r>
              <a:rPr lang="en-US" dirty="0" smtClean="0"/>
              <a:t>Makers Faire – </a:t>
            </a:r>
            <a:r>
              <a:rPr lang="en-US" dirty="0" err="1" smtClean="0"/>
              <a:t>KSU</a:t>
            </a:r>
            <a:r>
              <a:rPr lang="en-US" dirty="0" smtClean="0"/>
              <a:t> – May 2015</a:t>
            </a:r>
            <a:endParaRPr lang="en-US" dirty="0"/>
          </a:p>
        </p:txBody>
      </p:sp>
      <p:pic>
        <p:nvPicPr>
          <p:cNvPr id="94210" name="Picture 2" descr="D:\PCARS-Photos\2015 pics\MakerFaire-KSU-May2015\Dcp_3763.jpg"/>
          <p:cNvPicPr>
            <a:picLocks noChangeAspect="1" noChangeArrowheads="1"/>
          </p:cNvPicPr>
          <p:nvPr/>
        </p:nvPicPr>
        <p:blipFill>
          <a:blip r:embed="rId2" cstate="print"/>
          <a:srcRect/>
          <a:stretch>
            <a:fillRect/>
          </a:stretch>
        </p:blipFill>
        <p:spPr bwMode="auto">
          <a:xfrm>
            <a:off x="1828800" y="609600"/>
            <a:ext cx="5133892" cy="2476848"/>
          </a:xfrm>
          <a:prstGeom prst="rect">
            <a:avLst/>
          </a:prstGeom>
          <a:noFill/>
        </p:spPr>
      </p:pic>
      <p:pic>
        <p:nvPicPr>
          <p:cNvPr id="94211" name="Picture 3" descr="D:\PCARS-Photos\2015 pics\MakerFaire-KSU-May2015\dscf4063.jpg"/>
          <p:cNvPicPr>
            <a:picLocks noChangeAspect="1" noChangeArrowheads="1"/>
          </p:cNvPicPr>
          <p:nvPr/>
        </p:nvPicPr>
        <p:blipFill>
          <a:blip r:embed="rId3" cstate="print"/>
          <a:srcRect/>
          <a:stretch>
            <a:fillRect/>
          </a:stretch>
        </p:blipFill>
        <p:spPr bwMode="auto">
          <a:xfrm>
            <a:off x="4572000" y="3276600"/>
            <a:ext cx="3810000" cy="2857499"/>
          </a:xfrm>
          <a:prstGeom prst="rect">
            <a:avLst/>
          </a:prstGeom>
          <a:noFill/>
        </p:spPr>
      </p:pic>
      <p:pic>
        <p:nvPicPr>
          <p:cNvPr id="94212" name="Picture 4" descr="D:\PCARS-Photos\2015 pics\MakerFaire-KSU-May2015\KSUmakerfaire03.JPG"/>
          <p:cNvPicPr>
            <a:picLocks noChangeAspect="1" noChangeArrowheads="1"/>
          </p:cNvPicPr>
          <p:nvPr/>
        </p:nvPicPr>
        <p:blipFill>
          <a:blip r:embed="rId4" cstate="print"/>
          <a:srcRect/>
          <a:stretch>
            <a:fillRect/>
          </a:stretch>
        </p:blipFill>
        <p:spPr bwMode="auto">
          <a:xfrm>
            <a:off x="533400" y="3276600"/>
            <a:ext cx="3733800" cy="280035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55</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905000" y="228600"/>
            <a:ext cx="5473614" cy="461665"/>
          </a:xfrm>
          <a:prstGeom prst="rect">
            <a:avLst/>
          </a:prstGeom>
          <a:noFill/>
        </p:spPr>
        <p:txBody>
          <a:bodyPr wrap="none" rtlCol="0">
            <a:spAutoFit/>
          </a:bodyPr>
          <a:lstStyle/>
          <a:p>
            <a:r>
              <a:rPr lang="en-US" dirty="0" smtClean="0"/>
              <a:t>Makers Faire Akron – September 2015</a:t>
            </a:r>
            <a:endParaRPr lang="en-US" dirty="0"/>
          </a:p>
        </p:txBody>
      </p:sp>
      <p:pic>
        <p:nvPicPr>
          <p:cNvPr id="93186" name="Picture 2" descr="D:\PCARS-Photos\2015 pics\MakerFaireAkron-19Sept2015\Img_8160.jpg"/>
          <p:cNvPicPr>
            <a:picLocks noChangeAspect="1" noChangeArrowheads="1"/>
          </p:cNvPicPr>
          <p:nvPr/>
        </p:nvPicPr>
        <p:blipFill>
          <a:blip r:embed="rId2" cstate="print"/>
          <a:srcRect/>
          <a:stretch>
            <a:fillRect/>
          </a:stretch>
        </p:blipFill>
        <p:spPr bwMode="auto">
          <a:xfrm>
            <a:off x="4267200" y="3048000"/>
            <a:ext cx="4480077" cy="3248022"/>
          </a:xfrm>
          <a:prstGeom prst="rect">
            <a:avLst/>
          </a:prstGeom>
          <a:noFill/>
        </p:spPr>
      </p:pic>
      <p:pic>
        <p:nvPicPr>
          <p:cNvPr id="93187" name="Picture 3" descr="D:\PCARS-Photos\2015 pics\MakerFaireAkron-19Sept2015\Img_8162.jpg"/>
          <p:cNvPicPr>
            <a:picLocks noChangeAspect="1" noChangeArrowheads="1"/>
          </p:cNvPicPr>
          <p:nvPr/>
        </p:nvPicPr>
        <p:blipFill>
          <a:blip r:embed="rId3" cstate="print"/>
          <a:srcRect/>
          <a:stretch>
            <a:fillRect/>
          </a:stretch>
        </p:blipFill>
        <p:spPr bwMode="auto">
          <a:xfrm>
            <a:off x="228600" y="3048000"/>
            <a:ext cx="3657815" cy="3028693"/>
          </a:xfrm>
          <a:prstGeom prst="rect">
            <a:avLst/>
          </a:prstGeom>
          <a:noFill/>
        </p:spPr>
      </p:pic>
      <p:pic>
        <p:nvPicPr>
          <p:cNvPr id="93188" name="Picture 4" descr="D:\PCARS-Photos\2015 pics\MakerFaireAkron-19Sept2015\Img_8156.jpg"/>
          <p:cNvPicPr>
            <a:picLocks noChangeAspect="1" noChangeArrowheads="1"/>
          </p:cNvPicPr>
          <p:nvPr/>
        </p:nvPicPr>
        <p:blipFill>
          <a:blip r:embed="rId4" cstate="print"/>
          <a:srcRect/>
          <a:stretch>
            <a:fillRect/>
          </a:stretch>
        </p:blipFill>
        <p:spPr bwMode="auto">
          <a:xfrm>
            <a:off x="1752600" y="609600"/>
            <a:ext cx="5715000" cy="2399273"/>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56</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600200" y="457200"/>
            <a:ext cx="5764720" cy="523220"/>
          </a:xfrm>
          <a:prstGeom prst="rect">
            <a:avLst/>
          </a:prstGeom>
          <a:noFill/>
        </p:spPr>
        <p:txBody>
          <a:bodyPr wrap="none" rtlCol="0">
            <a:spAutoFit/>
          </a:bodyPr>
          <a:lstStyle/>
          <a:p>
            <a:r>
              <a:rPr lang="en-US" dirty="0" smtClean="0"/>
              <a:t>December 2009 – New Call Sign  </a:t>
            </a:r>
            <a:r>
              <a:rPr lang="en-US" sz="2800" b="1" dirty="0" smtClean="0"/>
              <a:t>K8BF</a:t>
            </a:r>
            <a:endParaRPr lang="en-US" sz="2800" b="1" dirty="0"/>
          </a:p>
        </p:txBody>
      </p:sp>
      <p:pic>
        <p:nvPicPr>
          <p:cNvPr id="74754" name="Picture 2" descr="D:\PCARS-Photos\2010pics\ClubSite\ClubSite Pictures\K8BF-11Dec09\K8BF-11Dec09-7.jpg"/>
          <p:cNvPicPr>
            <a:picLocks noChangeAspect="1" noChangeArrowheads="1"/>
          </p:cNvPicPr>
          <p:nvPr/>
        </p:nvPicPr>
        <p:blipFill>
          <a:blip r:embed="rId2" cstate="print"/>
          <a:srcRect/>
          <a:stretch>
            <a:fillRect/>
          </a:stretch>
        </p:blipFill>
        <p:spPr bwMode="auto">
          <a:xfrm>
            <a:off x="1219200" y="3886200"/>
            <a:ext cx="2819400" cy="2114550"/>
          </a:xfrm>
          <a:prstGeom prst="rect">
            <a:avLst/>
          </a:prstGeom>
          <a:noFill/>
        </p:spPr>
      </p:pic>
      <p:pic>
        <p:nvPicPr>
          <p:cNvPr id="74755" name="Picture 3" descr="D:\PCARS-Photos\2010pics\ClubSite\ClubSite Pictures\K8BF-11Dec09\K8BF.jpg"/>
          <p:cNvPicPr>
            <a:picLocks noChangeAspect="1" noChangeArrowheads="1"/>
          </p:cNvPicPr>
          <p:nvPr/>
        </p:nvPicPr>
        <p:blipFill>
          <a:blip r:embed="rId3" cstate="print"/>
          <a:srcRect/>
          <a:stretch>
            <a:fillRect/>
          </a:stretch>
        </p:blipFill>
        <p:spPr bwMode="auto">
          <a:xfrm>
            <a:off x="4648200" y="1066800"/>
            <a:ext cx="3824315" cy="2373712"/>
          </a:xfrm>
          <a:prstGeom prst="rect">
            <a:avLst/>
          </a:prstGeom>
          <a:noFill/>
        </p:spPr>
      </p:pic>
      <p:pic>
        <p:nvPicPr>
          <p:cNvPr id="74756" name="Picture 4" descr="D:\PCARS-Photos\2010pics\ClubSite\ClubSite Pictures\K8BF-11Dec09\K8BF-11Dec09-3.jpg"/>
          <p:cNvPicPr>
            <a:picLocks noChangeAspect="1" noChangeArrowheads="1"/>
          </p:cNvPicPr>
          <p:nvPr/>
        </p:nvPicPr>
        <p:blipFill>
          <a:blip r:embed="rId4" cstate="print"/>
          <a:srcRect/>
          <a:stretch>
            <a:fillRect/>
          </a:stretch>
        </p:blipFill>
        <p:spPr bwMode="auto">
          <a:xfrm>
            <a:off x="4800600" y="3581400"/>
            <a:ext cx="3571875" cy="2678906"/>
          </a:xfrm>
          <a:prstGeom prst="rect">
            <a:avLst/>
          </a:prstGeom>
          <a:noFill/>
        </p:spPr>
      </p:pic>
      <p:pic>
        <p:nvPicPr>
          <p:cNvPr id="74757" name="Picture 5" descr="D:\PCARS-Photos\2010pics\ClubSite\ClubSite Pictures\K8BF-11Dec09\K8BF-11Dec09-4.jpg"/>
          <p:cNvPicPr>
            <a:picLocks noChangeAspect="1" noChangeArrowheads="1"/>
          </p:cNvPicPr>
          <p:nvPr/>
        </p:nvPicPr>
        <p:blipFill>
          <a:blip r:embed="rId5" cstate="print"/>
          <a:srcRect/>
          <a:stretch>
            <a:fillRect/>
          </a:stretch>
        </p:blipFill>
        <p:spPr bwMode="auto">
          <a:xfrm>
            <a:off x="838200" y="1066800"/>
            <a:ext cx="3571875" cy="2678906"/>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57</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61442" name="Picture 2" descr="Header-1b0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47800" y="381000"/>
            <a:ext cx="6265582" cy="2000250"/>
          </a:xfrm>
          <a:prstGeom prst="rect">
            <a:avLst/>
          </a:prstGeom>
          <a:noFill/>
          <a:ln w="9525">
            <a:noFill/>
            <a:miter lim="800000"/>
            <a:headEnd/>
            <a:tailEnd/>
          </a:ln>
        </p:spPr>
      </p:pic>
      <p:sp>
        <p:nvSpPr>
          <p:cNvPr id="5" name="TextBox 4"/>
          <p:cNvSpPr txBox="1"/>
          <p:nvPr/>
        </p:nvSpPr>
        <p:spPr>
          <a:xfrm>
            <a:off x="381000" y="3124200"/>
            <a:ext cx="8458200" cy="2677656"/>
          </a:xfrm>
          <a:prstGeom prst="rect">
            <a:avLst/>
          </a:prstGeom>
          <a:noFill/>
        </p:spPr>
        <p:txBody>
          <a:bodyPr wrap="square" rtlCol="0">
            <a:spAutoFit/>
          </a:bodyPr>
          <a:lstStyle/>
          <a:p>
            <a:pPr algn="ctr"/>
            <a:r>
              <a:rPr lang="en-US" dirty="0" smtClean="0"/>
              <a:t>PCARS proudly announces the first Ohio State Parks On The Air Contest (OSPOTA) which will be held on Saturday, September 6, 2008, from the hours of noon to eight p.m. EDT (1600Z to 2400Z).  Our members know that the number one goal of PCARS has been to create opportunities for amateur radio fun and this contest is our way of sharing that fun on a wider scale.</a:t>
            </a:r>
            <a:endParaRPr lang="en-US" dirty="0"/>
          </a:p>
        </p:txBody>
      </p:sp>
      <p:sp>
        <p:nvSpPr>
          <p:cNvPr id="7" name="TextBox 6"/>
          <p:cNvSpPr txBox="1"/>
          <p:nvPr/>
        </p:nvSpPr>
        <p:spPr>
          <a:xfrm>
            <a:off x="1066800" y="2362200"/>
            <a:ext cx="7086600" cy="646331"/>
          </a:xfrm>
          <a:prstGeom prst="rect">
            <a:avLst/>
          </a:prstGeom>
          <a:noFill/>
        </p:spPr>
        <p:txBody>
          <a:bodyPr wrap="square" rtlCol="0">
            <a:spAutoFit/>
          </a:bodyPr>
          <a:lstStyle/>
          <a:p>
            <a:pPr algn="ctr"/>
            <a:r>
              <a:rPr lang="en-US" sz="1800" dirty="0" smtClean="0"/>
              <a:t>Jim, KC8PD came up with this idea and the club has been sponsoring this contest every year since</a:t>
            </a:r>
            <a:endParaRPr lang="en-US" sz="1800" dirty="0"/>
          </a:p>
        </p:txBody>
      </p:sp>
      <p:sp>
        <p:nvSpPr>
          <p:cNvPr id="8" name="TextBox 7"/>
          <p:cNvSpPr txBox="1"/>
          <p:nvPr/>
        </p:nvSpPr>
        <p:spPr>
          <a:xfrm>
            <a:off x="228600" y="228600"/>
            <a:ext cx="582211" cy="523220"/>
          </a:xfrm>
          <a:prstGeom prst="rect">
            <a:avLst/>
          </a:prstGeom>
          <a:noFill/>
        </p:spPr>
        <p:txBody>
          <a:bodyPr wrap="none" rtlCol="0">
            <a:spAutoFit/>
          </a:bodyPr>
          <a:lstStyle/>
          <a:p>
            <a:pPr algn="ctr"/>
            <a:r>
              <a:rPr lang="en-US" sz="1400" dirty="0" smtClean="0"/>
              <a:t>May</a:t>
            </a:r>
          </a:p>
          <a:p>
            <a:pPr algn="ctr"/>
            <a:r>
              <a:rPr lang="en-US" sz="1400" dirty="0" smtClean="0"/>
              <a:t>2008</a:t>
            </a:r>
            <a:endParaRPr lang="en-US" sz="1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58</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4" name="Picture 3" descr="Header-1b"/>
          <p:cNvPicPr/>
          <p:nvPr/>
        </p:nvPicPr>
        <p:blipFill>
          <a:blip r:embed="rId2" cstate="print">
            <a:clrChange>
              <a:clrFrom>
                <a:srgbClr val="FEFEFE"/>
              </a:clrFrom>
              <a:clrTo>
                <a:srgbClr val="FEFEFE">
                  <a:alpha val="0"/>
                </a:srgbClr>
              </a:clrTo>
            </a:clrChange>
          </a:blip>
          <a:srcRect/>
          <a:stretch>
            <a:fillRect/>
          </a:stretch>
        </p:blipFill>
        <p:spPr bwMode="auto">
          <a:xfrm>
            <a:off x="1600200" y="457200"/>
            <a:ext cx="5638800" cy="1828800"/>
          </a:xfrm>
          <a:prstGeom prst="rect">
            <a:avLst/>
          </a:prstGeom>
          <a:noFill/>
          <a:ln w="9525">
            <a:noFill/>
            <a:miter lim="800000"/>
            <a:headEnd/>
            <a:tailEnd/>
          </a:ln>
        </p:spPr>
      </p:pic>
      <p:pic>
        <p:nvPicPr>
          <p:cNvPr id="75778" name="Picture 2" descr="D:\PCARSNews-WORK\NPOTA\NPOTA-Logo-Web.jpg"/>
          <p:cNvPicPr>
            <a:picLocks noChangeAspect="1" noChangeArrowheads="1"/>
          </p:cNvPicPr>
          <p:nvPr/>
        </p:nvPicPr>
        <p:blipFill>
          <a:blip r:embed="rId3" cstate="print"/>
          <a:srcRect/>
          <a:stretch>
            <a:fillRect/>
          </a:stretch>
        </p:blipFill>
        <p:spPr bwMode="auto">
          <a:xfrm>
            <a:off x="5715000" y="3810000"/>
            <a:ext cx="2514600" cy="2076763"/>
          </a:xfrm>
          <a:prstGeom prst="rect">
            <a:avLst/>
          </a:prstGeom>
          <a:noFill/>
        </p:spPr>
      </p:pic>
      <p:sp>
        <p:nvSpPr>
          <p:cNvPr id="6" name="TextBox 5"/>
          <p:cNvSpPr txBox="1"/>
          <p:nvPr/>
        </p:nvSpPr>
        <p:spPr>
          <a:xfrm>
            <a:off x="304800" y="2362200"/>
            <a:ext cx="8610600" cy="1200329"/>
          </a:xfrm>
          <a:prstGeom prst="rect">
            <a:avLst/>
          </a:prstGeom>
          <a:noFill/>
        </p:spPr>
        <p:txBody>
          <a:bodyPr wrap="square" rtlCol="0">
            <a:spAutoFit/>
          </a:bodyPr>
          <a:lstStyle/>
          <a:p>
            <a:pPr algn="ctr"/>
            <a:r>
              <a:rPr lang="en-US" dirty="0" smtClean="0"/>
              <a:t>OSPOTA has been popular and continues to show growth in participation. Seeing how much fun it can be, other states have started their own parks on the air contests.</a:t>
            </a:r>
            <a:endParaRPr lang="en-US" dirty="0"/>
          </a:p>
        </p:txBody>
      </p:sp>
      <p:sp>
        <p:nvSpPr>
          <p:cNvPr id="7" name="TextBox 6"/>
          <p:cNvSpPr txBox="1"/>
          <p:nvPr/>
        </p:nvSpPr>
        <p:spPr>
          <a:xfrm>
            <a:off x="457200" y="4114800"/>
            <a:ext cx="5105400" cy="1569660"/>
          </a:xfrm>
          <a:prstGeom prst="rect">
            <a:avLst/>
          </a:prstGeom>
          <a:noFill/>
        </p:spPr>
        <p:txBody>
          <a:bodyPr wrap="square" rtlCol="0">
            <a:spAutoFit/>
          </a:bodyPr>
          <a:lstStyle/>
          <a:p>
            <a:pPr algn="ctr"/>
            <a:r>
              <a:rPr lang="en-US" dirty="0" smtClean="0"/>
              <a:t>The ARRL looked closely at PCARS and used OSPOTA as a model for the 2016 National Parks On The Air event.</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59</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5122" name="Picture 2" descr="PCARS-Patches"/>
          <p:cNvPicPr>
            <a:picLocks noChangeAspect="1" noChangeArrowheads="1"/>
          </p:cNvPicPr>
          <p:nvPr/>
        </p:nvPicPr>
        <p:blipFill>
          <a:blip r:embed="rId3" cstate="print"/>
          <a:srcRect/>
          <a:stretch>
            <a:fillRect/>
          </a:stretch>
        </p:blipFill>
        <p:spPr bwMode="auto">
          <a:xfrm>
            <a:off x="838200" y="2743200"/>
            <a:ext cx="3779114" cy="2590800"/>
          </a:xfrm>
          <a:prstGeom prst="rect">
            <a:avLst/>
          </a:prstGeom>
          <a:noFill/>
          <a:ln w="9525">
            <a:noFill/>
            <a:miter lim="800000"/>
            <a:headEnd/>
            <a:tailEnd/>
          </a:ln>
        </p:spPr>
      </p:pic>
      <p:graphicFrame>
        <p:nvGraphicFramePr>
          <p:cNvPr id="5123" name="Object 3"/>
          <p:cNvGraphicFramePr>
            <a:graphicFrameLocks noChangeAspect="1"/>
          </p:cNvGraphicFramePr>
          <p:nvPr/>
        </p:nvGraphicFramePr>
        <p:xfrm>
          <a:off x="2209800" y="838200"/>
          <a:ext cx="4555871" cy="1447800"/>
        </p:xfrm>
        <a:graphic>
          <a:graphicData uri="http://schemas.openxmlformats.org/presentationml/2006/ole">
            <p:oleObj spid="_x0000_s5123" name="Picture" r:id="rId4" imgW="2194560" imgH="698040" progId="Word.Picture.8">
              <p:embed/>
            </p:oleObj>
          </a:graphicData>
        </a:graphic>
      </p:graphicFrame>
      <p:pic>
        <p:nvPicPr>
          <p:cNvPr id="5124" name="Picture 4" descr="PCARS-OVAL"/>
          <p:cNvPicPr>
            <a:picLocks noChangeAspect="1" noChangeArrowheads="1"/>
          </p:cNvPicPr>
          <p:nvPr/>
        </p:nvPicPr>
        <p:blipFill>
          <a:blip r:embed="rId5" cstate="print"/>
          <a:srcRect/>
          <a:stretch>
            <a:fillRect/>
          </a:stretch>
        </p:blipFill>
        <p:spPr bwMode="auto">
          <a:xfrm>
            <a:off x="4724400" y="2743200"/>
            <a:ext cx="3817150" cy="25908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6</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2667000" y="685800"/>
            <a:ext cx="3711144" cy="923330"/>
          </a:xfrm>
          <a:prstGeom prst="rect">
            <a:avLst/>
          </a:prstGeom>
          <a:noFill/>
        </p:spPr>
        <p:txBody>
          <a:bodyPr wrap="none" rtlCol="0">
            <a:spAutoFit/>
          </a:bodyPr>
          <a:lstStyle/>
          <a:p>
            <a:r>
              <a:rPr lang="en-US" sz="5400" dirty="0" err="1" smtClean="0"/>
              <a:t>Ya</a:t>
            </a:r>
            <a:r>
              <a:rPr lang="en-US" sz="5400" dirty="0" smtClean="0"/>
              <a:t> – right - </a:t>
            </a:r>
            <a:endParaRPr lang="en-US" sz="5400" dirty="0"/>
          </a:p>
        </p:txBody>
      </p:sp>
      <p:sp>
        <p:nvSpPr>
          <p:cNvPr id="5" name="TextBox 4"/>
          <p:cNvSpPr txBox="1"/>
          <p:nvPr/>
        </p:nvSpPr>
        <p:spPr>
          <a:xfrm>
            <a:off x="1066800" y="1981200"/>
            <a:ext cx="7010400" cy="3970318"/>
          </a:xfrm>
          <a:prstGeom prst="rect">
            <a:avLst/>
          </a:prstGeom>
          <a:noFill/>
        </p:spPr>
        <p:txBody>
          <a:bodyPr wrap="square" rtlCol="0">
            <a:spAutoFit/>
          </a:bodyPr>
          <a:lstStyle/>
          <a:p>
            <a:pPr algn="ctr"/>
            <a:r>
              <a:rPr lang="en-US" dirty="0" smtClean="0"/>
              <a:t>There is </a:t>
            </a:r>
            <a:r>
              <a:rPr lang="en-US" b="1" dirty="0" smtClean="0"/>
              <a:t>no way </a:t>
            </a:r>
            <a:r>
              <a:rPr lang="en-US" dirty="0" smtClean="0"/>
              <a:t>that 10 years of PCARS history can be covered in only 30 minutes. PCARS is </a:t>
            </a:r>
            <a:r>
              <a:rPr lang="en-US" sz="3600" b="1" dirty="0" smtClean="0"/>
              <a:t>JUST TO BUSY HAVING FUN</a:t>
            </a:r>
          </a:p>
          <a:p>
            <a:endParaRPr lang="en-US" dirty="0" smtClean="0"/>
          </a:p>
          <a:p>
            <a:pPr algn="ctr"/>
            <a:r>
              <a:rPr lang="en-US" dirty="0" smtClean="0"/>
              <a:t>So – I’m just going to hit some high points.</a:t>
            </a:r>
          </a:p>
          <a:p>
            <a:pPr algn="ctr"/>
            <a:r>
              <a:rPr lang="en-US" b="1" i="1" dirty="0" smtClean="0"/>
              <a:t>PLEASE</a:t>
            </a:r>
            <a:r>
              <a:rPr lang="en-US" dirty="0" smtClean="0"/>
              <a:t> – go back and look over the club newsletters – they are all available on the PCARS web site. By looking over the RADIOGRAM – you will see just how much FUN we have here at PCARS</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60</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6146" name="Picture 2" descr="clean5"/>
          <p:cNvPicPr>
            <a:picLocks noChangeAspect="1" noChangeArrowheads="1"/>
          </p:cNvPicPr>
          <p:nvPr/>
        </p:nvPicPr>
        <p:blipFill>
          <a:blip r:embed="rId2" cstate="print"/>
          <a:srcRect/>
          <a:stretch>
            <a:fillRect/>
          </a:stretch>
        </p:blipFill>
        <p:spPr bwMode="auto">
          <a:xfrm>
            <a:off x="7239000" y="1447800"/>
            <a:ext cx="1738691" cy="3810000"/>
          </a:xfrm>
          <a:prstGeom prst="rect">
            <a:avLst/>
          </a:prstGeom>
          <a:noFill/>
        </p:spPr>
      </p:pic>
      <p:sp>
        <p:nvSpPr>
          <p:cNvPr id="6147" name="Rectangle 3"/>
          <p:cNvSpPr>
            <a:spLocks noChangeArrowheads="1"/>
          </p:cNvSpPr>
          <p:nvPr/>
        </p:nvSpPr>
        <p:spPr bwMode="auto">
          <a:xfrm>
            <a:off x="1828800" y="152400"/>
            <a:ext cx="5295039" cy="76944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PCARS CLUB SITE</a:t>
            </a:r>
            <a:endParaRPr kumimoji="0" lang="en-US"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8" name="Rectangle 4"/>
          <p:cNvSpPr>
            <a:spLocks noChangeArrowheads="1"/>
          </p:cNvSpPr>
          <p:nvPr/>
        </p:nvSpPr>
        <p:spPr bwMode="auto">
          <a:xfrm>
            <a:off x="228600" y="914400"/>
            <a:ext cx="76962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number of PCARS members got together on April 28, 2007 at the old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ODOT</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site for a Clean-N-Paint event.  PCARS now has a radio site established at the old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ODOT</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site - which gives us access to the 200 foot tower, two rooms and a garage area we can call our own and use for club activities.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50" name="Picture 6" descr="clean2"/>
          <p:cNvPicPr>
            <a:picLocks noChangeAspect="1" noChangeArrowheads="1"/>
          </p:cNvPicPr>
          <p:nvPr/>
        </p:nvPicPr>
        <p:blipFill>
          <a:blip r:embed="rId3" cstate="print"/>
          <a:srcRect/>
          <a:stretch>
            <a:fillRect/>
          </a:stretch>
        </p:blipFill>
        <p:spPr bwMode="auto">
          <a:xfrm>
            <a:off x="3733800" y="3429000"/>
            <a:ext cx="3322637" cy="2322962"/>
          </a:xfrm>
          <a:prstGeom prst="rect">
            <a:avLst/>
          </a:prstGeom>
          <a:noFill/>
          <a:ln w="9525">
            <a:noFill/>
            <a:miter lim="800000"/>
            <a:headEnd/>
            <a:tailEnd/>
          </a:ln>
        </p:spPr>
      </p:pic>
      <p:pic>
        <p:nvPicPr>
          <p:cNvPr id="6151" name="Picture 7" descr="clean6"/>
          <p:cNvPicPr>
            <a:picLocks noChangeAspect="1" noChangeArrowheads="1"/>
          </p:cNvPicPr>
          <p:nvPr/>
        </p:nvPicPr>
        <p:blipFill>
          <a:blip r:embed="rId4" cstate="print"/>
          <a:srcRect/>
          <a:stretch>
            <a:fillRect/>
          </a:stretch>
        </p:blipFill>
        <p:spPr bwMode="auto">
          <a:xfrm>
            <a:off x="685800" y="3429000"/>
            <a:ext cx="2667000" cy="2319802"/>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61</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75778" name="Picture 2" descr="D:\PCARS-Photos\2010pics\ClubSite\ClubSite Pictures\Paint - 15Aug07\Img_2222.jpg"/>
          <p:cNvPicPr>
            <a:picLocks noChangeAspect="1" noChangeArrowheads="1"/>
          </p:cNvPicPr>
          <p:nvPr/>
        </p:nvPicPr>
        <p:blipFill>
          <a:blip r:embed="rId2" cstate="print"/>
          <a:srcRect/>
          <a:stretch>
            <a:fillRect/>
          </a:stretch>
        </p:blipFill>
        <p:spPr bwMode="auto">
          <a:xfrm>
            <a:off x="533400" y="457200"/>
            <a:ext cx="3976869" cy="2743200"/>
          </a:xfrm>
          <a:prstGeom prst="rect">
            <a:avLst/>
          </a:prstGeom>
          <a:noFill/>
        </p:spPr>
      </p:pic>
      <p:pic>
        <p:nvPicPr>
          <p:cNvPr id="75779" name="Picture 3" descr="D:\PCARS-Photos\2010pics\ClubSite\ClubSite Pictures\Paint - 15Aug07\Img_2232.jpg"/>
          <p:cNvPicPr>
            <a:picLocks noChangeAspect="1" noChangeArrowheads="1"/>
          </p:cNvPicPr>
          <p:nvPr/>
        </p:nvPicPr>
        <p:blipFill>
          <a:blip r:embed="rId3" cstate="print"/>
          <a:srcRect/>
          <a:stretch>
            <a:fillRect/>
          </a:stretch>
        </p:blipFill>
        <p:spPr bwMode="auto">
          <a:xfrm>
            <a:off x="4876800" y="381000"/>
            <a:ext cx="3754438" cy="3256680"/>
          </a:xfrm>
          <a:prstGeom prst="rect">
            <a:avLst/>
          </a:prstGeom>
          <a:noFill/>
        </p:spPr>
      </p:pic>
      <p:pic>
        <p:nvPicPr>
          <p:cNvPr id="75780" name="Picture 4" descr="D:\PCARS-Photos\2010pics\ClubSite\ClubSite Pictures\Paint - 15Aug07\Img_2231.jpg"/>
          <p:cNvPicPr>
            <a:picLocks noChangeAspect="1" noChangeArrowheads="1"/>
          </p:cNvPicPr>
          <p:nvPr/>
        </p:nvPicPr>
        <p:blipFill>
          <a:blip r:embed="rId4" cstate="print"/>
          <a:srcRect/>
          <a:stretch>
            <a:fillRect/>
          </a:stretch>
        </p:blipFill>
        <p:spPr bwMode="auto">
          <a:xfrm>
            <a:off x="381000" y="3505200"/>
            <a:ext cx="4235926" cy="2514600"/>
          </a:xfrm>
          <a:prstGeom prst="rect">
            <a:avLst/>
          </a:prstGeom>
          <a:noFill/>
        </p:spPr>
      </p:pic>
      <p:pic>
        <p:nvPicPr>
          <p:cNvPr id="75781" name="Picture 5" descr="D:\PCARS-Photos\2010pics\ClubSite\ClubSite Pictures\Paint - 15Aug07\Img_2235.jpg"/>
          <p:cNvPicPr>
            <a:picLocks noChangeAspect="1" noChangeArrowheads="1"/>
          </p:cNvPicPr>
          <p:nvPr/>
        </p:nvPicPr>
        <p:blipFill>
          <a:blip r:embed="rId5" cstate="print"/>
          <a:srcRect/>
          <a:stretch>
            <a:fillRect/>
          </a:stretch>
        </p:blipFill>
        <p:spPr bwMode="auto">
          <a:xfrm>
            <a:off x="4800600" y="3657600"/>
            <a:ext cx="4036868" cy="27432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62</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77826" name="Picture 2" descr="D:\PCARS-Photos\2010pics\ClubSite\ClubSite Pictures\Paint-N-Clean-28Apr07\clean2.jpg"/>
          <p:cNvPicPr>
            <a:picLocks noChangeAspect="1" noChangeArrowheads="1"/>
          </p:cNvPicPr>
          <p:nvPr/>
        </p:nvPicPr>
        <p:blipFill>
          <a:blip r:embed="rId2" cstate="print"/>
          <a:srcRect/>
          <a:stretch>
            <a:fillRect/>
          </a:stretch>
        </p:blipFill>
        <p:spPr bwMode="auto">
          <a:xfrm>
            <a:off x="258864" y="228600"/>
            <a:ext cx="4044848" cy="2819400"/>
          </a:xfrm>
          <a:prstGeom prst="rect">
            <a:avLst/>
          </a:prstGeom>
          <a:noFill/>
        </p:spPr>
      </p:pic>
      <p:pic>
        <p:nvPicPr>
          <p:cNvPr id="77827" name="Picture 3" descr="D:\PCARS-Photos\2010pics\ClubSite\ClubSite Pictures\Paint-N-Clean-28Apr07\IMG_1810.JPG"/>
          <p:cNvPicPr>
            <a:picLocks noChangeAspect="1" noChangeArrowheads="1"/>
          </p:cNvPicPr>
          <p:nvPr/>
        </p:nvPicPr>
        <p:blipFill>
          <a:blip r:embed="rId3" cstate="print"/>
          <a:srcRect/>
          <a:stretch>
            <a:fillRect/>
          </a:stretch>
        </p:blipFill>
        <p:spPr bwMode="auto">
          <a:xfrm>
            <a:off x="4724400" y="228600"/>
            <a:ext cx="3820105" cy="2865310"/>
          </a:xfrm>
          <a:prstGeom prst="rect">
            <a:avLst/>
          </a:prstGeom>
          <a:noFill/>
        </p:spPr>
      </p:pic>
      <p:pic>
        <p:nvPicPr>
          <p:cNvPr id="77828" name="Picture 4" descr="D:\PCARS-Photos\2010pics\ClubSite\ClubSite Pictures\Paint-N-Clean-28Apr07\IMG_1817.JPG"/>
          <p:cNvPicPr>
            <a:picLocks noChangeAspect="1" noChangeArrowheads="1"/>
          </p:cNvPicPr>
          <p:nvPr/>
        </p:nvPicPr>
        <p:blipFill>
          <a:blip r:embed="rId4" cstate="print"/>
          <a:srcRect/>
          <a:stretch>
            <a:fillRect/>
          </a:stretch>
        </p:blipFill>
        <p:spPr bwMode="auto">
          <a:xfrm>
            <a:off x="4724400" y="3200399"/>
            <a:ext cx="3794910" cy="2846411"/>
          </a:xfrm>
          <a:prstGeom prst="rect">
            <a:avLst/>
          </a:prstGeom>
          <a:noFill/>
        </p:spPr>
      </p:pic>
      <p:pic>
        <p:nvPicPr>
          <p:cNvPr id="77829" name="Picture 5" descr="D:\PCARS-Photos\2010pics\ClubSite\ClubSite Pictures\Paint-N-Clean-28Apr07\IMG_1822.JPG"/>
          <p:cNvPicPr>
            <a:picLocks noChangeAspect="1" noChangeArrowheads="1"/>
          </p:cNvPicPr>
          <p:nvPr/>
        </p:nvPicPr>
        <p:blipFill>
          <a:blip r:embed="rId5" cstate="print"/>
          <a:srcRect/>
          <a:stretch>
            <a:fillRect/>
          </a:stretch>
        </p:blipFill>
        <p:spPr bwMode="auto">
          <a:xfrm>
            <a:off x="381000" y="3200400"/>
            <a:ext cx="3947163" cy="296061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63</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76802" name="Picture 2" descr="D:\PCARS-Photos\2010pics\ClubSite\ClubSite Pictures\PaintDay-25Jul\PaintDay.jpg"/>
          <p:cNvPicPr>
            <a:picLocks noChangeAspect="1" noChangeArrowheads="1"/>
          </p:cNvPicPr>
          <p:nvPr/>
        </p:nvPicPr>
        <p:blipFill>
          <a:blip r:embed="rId2" cstate="print"/>
          <a:srcRect/>
          <a:stretch>
            <a:fillRect/>
          </a:stretch>
        </p:blipFill>
        <p:spPr bwMode="auto">
          <a:xfrm>
            <a:off x="304800" y="152400"/>
            <a:ext cx="8537396" cy="60325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64</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73730" name="Picture 2" descr="D:\PCARS-Photos\2010pics\ClubSite\ClubSite Pictures\ClubSite-8June09\IMG_0014.jpg"/>
          <p:cNvPicPr>
            <a:picLocks noChangeAspect="1" noChangeArrowheads="1"/>
          </p:cNvPicPr>
          <p:nvPr/>
        </p:nvPicPr>
        <p:blipFill>
          <a:blip r:embed="rId2" cstate="print"/>
          <a:srcRect/>
          <a:stretch>
            <a:fillRect/>
          </a:stretch>
        </p:blipFill>
        <p:spPr bwMode="auto">
          <a:xfrm>
            <a:off x="304800" y="3657600"/>
            <a:ext cx="2590800" cy="1942902"/>
          </a:xfrm>
          <a:prstGeom prst="rect">
            <a:avLst/>
          </a:prstGeom>
          <a:noFill/>
        </p:spPr>
      </p:pic>
      <p:pic>
        <p:nvPicPr>
          <p:cNvPr id="73731" name="Picture 3" descr="D:\PCARS-Photos\2010pics\ClubSite\ClubSite Pictures\ClubSite-8June09\IMG_0006.jpg"/>
          <p:cNvPicPr>
            <a:picLocks noChangeAspect="1" noChangeArrowheads="1"/>
          </p:cNvPicPr>
          <p:nvPr/>
        </p:nvPicPr>
        <p:blipFill>
          <a:blip r:embed="rId3" cstate="print"/>
          <a:srcRect/>
          <a:stretch>
            <a:fillRect/>
          </a:stretch>
        </p:blipFill>
        <p:spPr bwMode="auto">
          <a:xfrm>
            <a:off x="3048000" y="3657600"/>
            <a:ext cx="2667000" cy="2000047"/>
          </a:xfrm>
          <a:prstGeom prst="rect">
            <a:avLst/>
          </a:prstGeom>
          <a:noFill/>
        </p:spPr>
      </p:pic>
      <p:pic>
        <p:nvPicPr>
          <p:cNvPr id="73732" name="Picture 4" descr="D:\PCARS-Photos\2010pics\ClubSite\ClubSite Pictures\ClubSite-26Aug09\IMG_0016a.jpg"/>
          <p:cNvPicPr>
            <a:picLocks noChangeAspect="1" noChangeArrowheads="1"/>
          </p:cNvPicPr>
          <p:nvPr/>
        </p:nvPicPr>
        <p:blipFill>
          <a:blip r:embed="rId4" cstate="print"/>
          <a:srcRect/>
          <a:stretch>
            <a:fillRect/>
          </a:stretch>
        </p:blipFill>
        <p:spPr bwMode="auto">
          <a:xfrm>
            <a:off x="5867400" y="3657600"/>
            <a:ext cx="2817287" cy="1998663"/>
          </a:xfrm>
          <a:prstGeom prst="rect">
            <a:avLst/>
          </a:prstGeom>
          <a:noFill/>
        </p:spPr>
      </p:pic>
      <p:pic>
        <p:nvPicPr>
          <p:cNvPr id="73733" name="Picture 5" descr="D:\PCARS-Photos\2010pics\ClubSite\ClubSite Pictures\OQP-22Aug09\IMG_0020.jpg"/>
          <p:cNvPicPr>
            <a:picLocks noChangeAspect="1" noChangeArrowheads="1"/>
          </p:cNvPicPr>
          <p:nvPr/>
        </p:nvPicPr>
        <p:blipFill>
          <a:blip r:embed="rId5" cstate="print"/>
          <a:srcRect/>
          <a:stretch>
            <a:fillRect/>
          </a:stretch>
        </p:blipFill>
        <p:spPr bwMode="auto">
          <a:xfrm>
            <a:off x="838200" y="228600"/>
            <a:ext cx="7545922" cy="29718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65</a:t>
            </a:fld>
            <a:endParaRPr lang="en-US"/>
          </a:p>
        </p:txBody>
      </p:sp>
      <p:sp>
        <p:nvSpPr>
          <p:cNvPr id="3" name="Footer Placeholder 2"/>
          <p:cNvSpPr>
            <a:spLocks noGrp="1"/>
          </p:cNvSpPr>
          <p:nvPr>
            <p:ph type="ftr" sz="quarter" idx="11"/>
          </p:nvPr>
        </p:nvSpPr>
        <p:spPr/>
        <p:txBody>
          <a:bodyPr/>
          <a:lstStyle/>
          <a:p>
            <a:pPr>
              <a:defRPr/>
            </a:pPr>
            <a:r>
              <a:rPr lang="en-US" dirty="0" smtClean="0"/>
              <a:t>              </a:t>
            </a:r>
          </a:p>
          <a:p>
            <a:pPr>
              <a:defRPr/>
            </a:pPr>
            <a:r>
              <a:rPr lang="en-US" dirty="0" smtClean="0"/>
              <a:t>             </a:t>
            </a:r>
            <a:r>
              <a:rPr lang="en-US" i="1" dirty="0" smtClean="0">
                <a:solidFill>
                  <a:schemeClr val="accent2"/>
                </a:solidFill>
                <a:effectLst>
                  <a:outerShdw blurRad="38100" dist="38100" dir="2700000" algn="tl">
                    <a:srgbClr val="000000"/>
                  </a:outerShdw>
                </a:effectLst>
              </a:rPr>
              <a:t>Portage County Amateur Radio Service, Inc. (PCARS)</a:t>
            </a:r>
            <a:endParaRPr lang="en-US" sz="1400" dirty="0">
              <a:latin typeface="Times New Roman" charset="0"/>
            </a:endParaRPr>
          </a:p>
        </p:txBody>
      </p:sp>
      <p:pic>
        <p:nvPicPr>
          <p:cNvPr id="54274" name="Picture 2" descr="OQP-1"/>
          <p:cNvPicPr>
            <a:picLocks noChangeAspect="1" noChangeArrowheads="1"/>
          </p:cNvPicPr>
          <p:nvPr/>
        </p:nvPicPr>
        <p:blipFill>
          <a:blip r:embed="rId2" cstate="print"/>
          <a:srcRect/>
          <a:stretch>
            <a:fillRect/>
          </a:stretch>
        </p:blipFill>
        <p:spPr bwMode="auto">
          <a:xfrm>
            <a:off x="152400" y="685800"/>
            <a:ext cx="2606279" cy="1752600"/>
          </a:xfrm>
          <a:prstGeom prst="rect">
            <a:avLst/>
          </a:prstGeom>
          <a:noFill/>
          <a:ln w="9525">
            <a:noFill/>
            <a:miter lim="800000"/>
            <a:headEnd/>
            <a:tailEnd/>
          </a:ln>
        </p:spPr>
      </p:pic>
      <p:pic>
        <p:nvPicPr>
          <p:cNvPr id="54275" name="Picture 3" descr="OQP2"/>
          <p:cNvPicPr>
            <a:picLocks noChangeAspect="1" noChangeArrowheads="1"/>
          </p:cNvPicPr>
          <p:nvPr/>
        </p:nvPicPr>
        <p:blipFill>
          <a:blip r:embed="rId3" cstate="print"/>
          <a:srcRect/>
          <a:stretch>
            <a:fillRect/>
          </a:stretch>
        </p:blipFill>
        <p:spPr bwMode="auto">
          <a:xfrm>
            <a:off x="2819400" y="685800"/>
            <a:ext cx="2966783" cy="1524000"/>
          </a:xfrm>
          <a:prstGeom prst="rect">
            <a:avLst/>
          </a:prstGeom>
          <a:noFill/>
          <a:ln w="9525">
            <a:noFill/>
            <a:miter lim="800000"/>
            <a:headEnd/>
            <a:tailEnd/>
          </a:ln>
        </p:spPr>
      </p:pic>
      <p:pic>
        <p:nvPicPr>
          <p:cNvPr id="54276" name="Picture 4" descr="pd-lcd"/>
          <p:cNvPicPr>
            <a:picLocks noChangeAspect="1" noChangeArrowheads="1"/>
          </p:cNvPicPr>
          <p:nvPr/>
        </p:nvPicPr>
        <p:blipFill>
          <a:blip r:embed="rId4" cstate="print"/>
          <a:srcRect/>
          <a:stretch>
            <a:fillRect/>
          </a:stretch>
        </p:blipFill>
        <p:spPr bwMode="auto">
          <a:xfrm>
            <a:off x="5871218" y="533400"/>
            <a:ext cx="2907754" cy="1828800"/>
          </a:xfrm>
          <a:prstGeom prst="rect">
            <a:avLst/>
          </a:prstGeom>
          <a:noFill/>
          <a:ln w="9525">
            <a:noFill/>
            <a:miter lim="800000"/>
            <a:headEnd/>
            <a:tailEnd/>
          </a:ln>
        </p:spPr>
      </p:pic>
      <p:pic>
        <p:nvPicPr>
          <p:cNvPr id="54277" name="Picture 5" descr="KB8TUY-KC8PHY-WB9LBI"/>
          <p:cNvPicPr>
            <a:picLocks noChangeAspect="1" noChangeArrowheads="1"/>
          </p:cNvPicPr>
          <p:nvPr/>
        </p:nvPicPr>
        <p:blipFill>
          <a:blip r:embed="rId5" cstate="print"/>
          <a:srcRect/>
          <a:stretch>
            <a:fillRect/>
          </a:stretch>
        </p:blipFill>
        <p:spPr bwMode="auto">
          <a:xfrm>
            <a:off x="381000" y="2590800"/>
            <a:ext cx="2265709" cy="1878988"/>
          </a:xfrm>
          <a:prstGeom prst="rect">
            <a:avLst/>
          </a:prstGeom>
          <a:noFill/>
          <a:ln w="9525">
            <a:noFill/>
            <a:miter lim="800000"/>
            <a:headEnd/>
            <a:tailEnd/>
          </a:ln>
        </p:spPr>
      </p:pic>
      <p:pic>
        <p:nvPicPr>
          <p:cNvPr id="54278" name="Picture 6" descr="N8XTH-N8EQJ"/>
          <p:cNvPicPr>
            <a:picLocks noChangeAspect="1" noChangeArrowheads="1"/>
          </p:cNvPicPr>
          <p:nvPr/>
        </p:nvPicPr>
        <p:blipFill>
          <a:blip r:embed="rId6" cstate="print"/>
          <a:srcRect/>
          <a:stretch>
            <a:fillRect/>
          </a:stretch>
        </p:blipFill>
        <p:spPr bwMode="auto">
          <a:xfrm>
            <a:off x="2895600" y="2362200"/>
            <a:ext cx="2839442" cy="1957533"/>
          </a:xfrm>
          <a:prstGeom prst="rect">
            <a:avLst/>
          </a:prstGeom>
          <a:noFill/>
          <a:ln w="9525">
            <a:noFill/>
            <a:miter lim="800000"/>
            <a:headEnd/>
            <a:tailEnd/>
          </a:ln>
        </p:spPr>
      </p:pic>
      <p:pic>
        <p:nvPicPr>
          <p:cNvPr id="54279" name="Picture 7" descr="KB8UUZ-KC8RKV-K8CMP"/>
          <p:cNvPicPr>
            <a:picLocks noChangeAspect="1" noChangeArrowheads="1"/>
          </p:cNvPicPr>
          <p:nvPr/>
        </p:nvPicPr>
        <p:blipFill>
          <a:blip r:embed="rId7" cstate="print"/>
          <a:srcRect/>
          <a:stretch>
            <a:fillRect/>
          </a:stretch>
        </p:blipFill>
        <p:spPr bwMode="auto">
          <a:xfrm>
            <a:off x="381000" y="4572000"/>
            <a:ext cx="2971800" cy="1570439"/>
          </a:xfrm>
          <a:prstGeom prst="rect">
            <a:avLst/>
          </a:prstGeom>
          <a:noFill/>
          <a:ln w="9525">
            <a:noFill/>
            <a:miter lim="800000"/>
            <a:headEnd/>
            <a:tailEnd/>
          </a:ln>
        </p:spPr>
      </p:pic>
      <p:pic>
        <p:nvPicPr>
          <p:cNvPr id="54280" name="Picture 8" descr="KD8EPA-WB8LCD"/>
          <p:cNvPicPr>
            <a:picLocks noChangeAspect="1" noChangeArrowheads="1"/>
          </p:cNvPicPr>
          <p:nvPr/>
        </p:nvPicPr>
        <p:blipFill>
          <a:blip r:embed="rId8" cstate="print"/>
          <a:srcRect/>
          <a:stretch>
            <a:fillRect/>
          </a:stretch>
        </p:blipFill>
        <p:spPr bwMode="auto">
          <a:xfrm>
            <a:off x="3505200" y="4419600"/>
            <a:ext cx="2286000" cy="1937699"/>
          </a:xfrm>
          <a:prstGeom prst="rect">
            <a:avLst/>
          </a:prstGeom>
          <a:noFill/>
          <a:ln w="9525">
            <a:noFill/>
            <a:miter lim="800000"/>
            <a:headEnd/>
            <a:tailEnd/>
          </a:ln>
        </p:spPr>
      </p:pic>
      <p:pic>
        <p:nvPicPr>
          <p:cNvPr id="54281" name="Picture 9" descr="N8EQJ-KD8FDX-WB2DFC"/>
          <p:cNvPicPr>
            <a:picLocks noChangeAspect="1" noChangeArrowheads="1"/>
          </p:cNvPicPr>
          <p:nvPr/>
        </p:nvPicPr>
        <p:blipFill>
          <a:blip r:embed="rId9" cstate="print"/>
          <a:srcRect/>
          <a:stretch>
            <a:fillRect/>
          </a:stretch>
        </p:blipFill>
        <p:spPr bwMode="auto">
          <a:xfrm>
            <a:off x="6172200" y="2438400"/>
            <a:ext cx="2362200" cy="1769546"/>
          </a:xfrm>
          <a:prstGeom prst="rect">
            <a:avLst/>
          </a:prstGeom>
          <a:noFill/>
          <a:ln w="9525">
            <a:noFill/>
            <a:miter lim="800000"/>
            <a:headEnd/>
            <a:tailEnd/>
          </a:ln>
        </p:spPr>
      </p:pic>
      <p:pic>
        <p:nvPicPr>
          <p:cNvPr id="54282" name="Picture 10" descr="PIZZA"/>
          <p:cNvPicPr>
            <a:picLocks noChangeAspect="1" noChangeArrowheads="1"/>
          </p:cNvPicPr>
          <p:nvPr/>
        </p:nvPicPr>
        <p:blipFill>
          <a:blip r:embed="rId10" cstate="print"/>
          <a:srcRect/>
          <a:stretch>
            <a:fillRect/>
          </a:stretch>
        </p:blipFill>
        <p:spPr bwMode="auto">
          <a:xfrm>
            <a:off x="5943600" y="4419600"/>
            <a:ext cx="2895600" cy="1839996"/>
          </a:xfrm>
          <a:prstGeom prst="rect">
            <a:avLst/>
          </a:prstGeom>
          <a:noFill/>
          <a:ln w="9525">
            <a:noFill/>
            <a:miter lim="800000"/>
            <a:headEnd/>
            <a:tailEnd/>
          </a:ln>
        </p:spPr>
      </p:pic>
      <p:sp>
        <p:nvSpPr>
          <p:cNvPr id="13" name="TextBox 12"/>
          <p:cNvSpPr txBox="1"/>
          <p:nvPr/>
        </p:nvSpPr>
        <p:spPr>
          <a:xfrm>
            <a:off x="381000" y="304800"/>
            <a:ext cx="7696200" cy="461665"/>
          </a:xfrm>
          <a:prstGeom prst="rect">
            <a:avLst/>
          </a:prstGeom>
          <a:noFill/>
        </p:spPr>
        <p:txBody>
          <a:bodyPr wrap="square" rtlCol="0">
            <a:spAutoFit/>
          </a:bodyPr>
          <a:lstStyle/>
          <a:p>
            <a:r>
              <a:rPr lang="en-US" dirty="0" err="1" smtClean="0"/>
              <a:t>OQP</a:t>
            </a:r>
            <a:r>
              <a:rPr lang="en-US" dirty="0" smtClean="0"/>
              <a:t> at the Club site - 2007</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66</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72706" name="Picture 2" descr="D:\PCARS-Photos\2010pics\ClubSite\BTV-Install-Aug2010\Club-BTV-Install-Aug-05.jpg"/>
          <p:cNvPicPr>
            <a:picLocks noChangeAspect="1" noChangeArrowheads="1"/>
          </p:cNvPicPr>
          <p:nvPr/>
        </p:nvPicPr>
        <p:blipFill>
          <a:blip r:embed="rId2" cstate="print"/>
          <a:srcRect/>
          <a:stretch>
            <a:fillRect/>
          </a:stretch>
        </p:blipFill>
        <p:spPr bwMode="auto">
          <a:xfrm>
            <a:off x="228600" y="685800"/>
            <a:ext cx="3187700" cy="2309813"/>
          </a:xfrm>
          <a:prstGeom prst="rect">
            <a:avLst/>
          </a:prstGeom>
          <a:noFill/>
        </p:spPr>
      </p:pic>
      <p:sp>
        <p:nvSpPr>
          <p:cNvPr id="5" name="TextBox 4"/>
          <p:cNvSpPr txBox="1"/>
          <p:nvPr/>
        </p:nvSpPr>
        <p:spPr>
          <a:xfrm>
            <a:off x="685800" y="304800"/>
            <a:ext cx="2438400" cy="830997"/>
          </a:xfrm>
          <a:prstGeom prst="rect">
            <a:avLst/>
          </a:prstGeom>
          <a:noFill/>
        </p:spPr>
        <p:txBody>
          <a:bodyPr wrap="square" rtlCol="0">
            <a:spAutoFit/>
          </a:bodyPr>
          <a:lstStyle/>
          <a:p>
            <a:pPr algn="ctr"/>
            <a:r>
              <a:rPr lang="en-US" dirty="0" smtClean="0"/>
              <a:t>BTV Installation</a:t>
            </a:r>
          </a:p>
          <a:p>
            <a:pPr algn="ctr"/>
            <a:r>
              <a:rPr lang="en-US" dirty="0" smtClean="0"/>
              <a:t>Aug 2010</a:t>
            </a:r>
            <a:endParaRPr lang="en-US" dirty="0"/>
          </a:p>
        </p:txBody>
      </p:sp>
      <p:pic>
        <p:nvPicPr>
          <p:cNvPr id="72707" name="Picture 3" descr="D:\PCARS-Photos\2010pics\ClubSite\ClubSite Pictures\2MContest-8Aug09\Club-2Msprint-8Aug-01.jpg"/>
          <p:cNvPicPr>
            <a:picLocks noChangeAspect="1" noChangeArrowheads="1"/>
          </p:cNvPicPr>
          <p:nvPr/>
        </p:nvPicPr>
        <p:blipFill>
          <a:blip r:embed="rId3" cstate="print"/>
          <a:srcRect/>
          <a:stretch>
            <a:fillRect/>
          </a:stretch>
        </p:blipFill>
        <p:spPr bwMode="auto">
          <a:xfrm>
            <a:off x="3657600" y="1219200"/>
            <a:ext cx="5334000" cy="1146588"/>
          </a:xfrm>
          <a:prstGeom prst="rect">
            <a:avLst/>
          </a:prstGeom>
          <a:noFill/>
        </p:spPr>
      </p:pic>
      <p:sp>
        <p:nvSpPr>
          <p:cNvPr id="7" name="TextBox 6"/>
          <p:cNvSpPr txBox="1"/>
          <p:nvPr/>
        </p:nvSpPr>
        <p:spPr>
          <a:xfrm>
            <a:off x="4114800" y="609600"/>
            <a:ext cx="4428456" cy="461665"/>
          </a:xfrm>
          <a:prstGeom prst="rect">
            <a:avLst/>
          </a:prstGeom>
          <a:noFill/>
        </p:spPr>
        <p:txBody>
          <a:bodyPr wrap="none" rtlCol="0">
            <a:spAutoFit/>
          </a:bodyPr>
          <a:lstStyle/>
          <a:p>
            <a:r>
              <a:rPr lang="en-US" dirty="0" smtClean="0"/>
              <a:t>2 Meter Contest – August 2008</a:t>
            </a:r>
            <a:endParaRPr lang="en-US" dirty="0"/>
          </a:p>
        </p:txBody>
      </p:sp>
      <p:sp>
        <p:nvSpPr>
          <p:cNvPr id="8" name="TextBox 7"/>
          <p:cNvSpPr txBox="1"/>
          <p:nvPr/>
        </p:nvSpPr>
        <p:spPr>
          <a:xfrm>
            <a:off x="4114800" y="2971800"/>
            <a:ext cx="4294765" cy="461665"/>
          </a:xfrm>
          <a:prstGeom prst="rect">
            <a:avLst/>
          </a:prstGeom>
          <a:noFill/>
        </p:spPr>
        <p:txBody>
          <a:bodyPr wrap="none" rtlCol="0">
            <a:spAutoFit/>
          </a:bodyPr>
          <a:lstStyle/>
          <a:p>
            <a:r>
              <a:rPr lang="en-US" dirty="0" smtClean="0"/>
              <a:t>PCARS Logo November 2010</a:t>
            </a:r>
            <a:endParaRPr lang="en-US" dirty="0"/>
          </a:p>
        </p:txBody>
      </p:sp>
      <p:pic>
        <p:nvPicPr>
          <p:cNvPr id="72708" name="Picture 4" descr="D:\PCARS-Photos\2010pics\ClubSite\PCARSsign-13Nov10\Club-Sign-13Nov-06.JPG"/>
          <p:cNvPicPr>
            <a:picLocks noChangeAspect="1" noChangeArrowheads="1"/>
          </p:cNvPicPr>
          <p:nvPr/>
        </p:nvPicPr>
        <p:blipFill>
          <a:blip r:embed="rId4" cstate="print"/>
          <a:srcRect/>
          <a:stretch>
            <a:fillRect/>
          </a:stretch>
        </p:blipFill>
        <p:spPr bwMode="auto">
          <a:xfrm>
            <a:off x="3733800" y="3733800"/>
            <a:ext cx="2897659" cy="1914525"/>
          </a:xfrm>
          <a:prstGeom prst="rect">
            <a:avLst/>
          </a:prstGeom>
          <a:noFill/>
        </p:spPr>
      </p:pic>
      <p:pic>
        <p:nvPicPr>
          <p:cNvPr id="72709" name="Picture 5" descr="D:\PCARS-Photos\2010pics\ClubSite\PCARSsign-13Nov10\Club-Sign-13Nov-17.jpg"/>
          <p:cNvPicPr>
            <a:picLocks noChangeAspect="1" noChangeArrowheads="1"/>
          </p:cNvPicPr>
          <p:nvPr/>
        </p:nvPicPr>
        <p:blipFill>
          <a:blip r:embed="rId5" cstate="print"/>
          <a:srcRect/>
          <a:stretch>
            <a:fillRect/>
          </a:stretch>
        </p:blipFill>
        <p:spPr bwMode="auto">
          <a:xfrm>
            <a:off x="6705600" y="3581400"/>
            <a:ext cx="2165427" cy="2113870"/>
          </a:xfrm>
          <a:prstGeom prst="rect">
            <a:avLst/>
          </a:prstGeom>
          <a:noFill/>
        </p:spPr>
      </p:pic>
      <p:pic>
        <p:nvPicPr>
          <p:cNvPr id="72710" name="Picture 6" descr="D:\PCARS-Photos\2010pics\ClubSite\ClubSite Pictures\BTV-Install-Aug10\Club-BTVInstall-Aug-02.jpg"/>
          <p:cNvPicPr>
            <a:picLocks noChangeAspect="1" noChangeArrowheads="1"/>
          </p:cNvPicPr>
          <p:nvPr/>
        </p:nvPicPr>
        <p:blipFill>
          <a:blip r:embed="rId6" cstate="print"/>
          <a:srcRect/>
          <a:stretch>
            <a:fillRect/>
          </a:stretch>
        </p:blipFill>
        <p:spPr bwMode="auto">
          <a:xfrm>
            <a:off x="533400" y="3124200"/>
            <a:ext cx="2557463" cy="2859933"/>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67</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78850" name="Picture 2" descr="D:\PCARS-Photos\2010pics\ClubSite\ClubSite-23Oct2010-Tower\Club-TowerInstall-23Oct-034.jpg"/>
          <p:cNvPicPr>
            <a:picLocks noChangeAspect="1" noChangeArrowheads="1"/>
          </p:cNvPicPr>
          <p:nvPr/>
        </p:nvPicPr>
        <p:blipFill>
          <a:blip r:embed="rId2" cstate="print"/>
          <a:srcRect/>
          <a:stretch>
            <a:fillRect/>
          </a:stretch>
        </p:blipFill>
        <p:spPr bwMode="auto">
          <a:xfrm>
            <a:off x="5867400" y="3048000"/>
            <a:ext cx="2080759" cy="3293929"/>
          </a:xfrm>
          <a:prstGeom prst="rect">
            <a:avLst/>
          </a:prstGeom>
          <a:noFill/>
        </p:spPr>
      </p:pic>
      <p:pic>
        <p:nvPicPr>
          <p:cNvPr id="78851" name="Picture 3" descr="D:\PCARS-Photos\2010pics\ClubSite\ClubSite-23Oct2010-Tower\Club-TowerInstall-23Oct-028.jpg"/>
          <p:cNvPicPr>
            <a:picLocks noChangeAspect="1" noChangeArrowheads="1"/>
          </p:cNvPicPr>
          <p:nvPr/>
        </p:nvPicPr>
        <p:blipFill>
          <a:blip r:embed="rId3" cstate="print"/>
          <a:srcRect/>
          <a:stretch>
            <a:fillRect/>
          </a:stretch>
        </p:blipFill>
        <p:spPr bwMode="auto">
          <a:xfrm>
            <a:off x="1219200" y="3124200"/>
            <a:ext cx="3962400" cy="2930410"/>
          </a:xfrm>
          <a:prstGeom prst="rect">
            <a:avLst/>
          </a:prstGeom>
          <a:noFill/>
        </p:spPr>
      </p:pic>
      <p:pic>
        <p:nvPicPr>
          <p:cNvPr id="78852" name="Picture 4" descr="D:\PCARS-Photos\2010pics\ClubSite\ClubSite-23Oct2010-Tower\Club-TowerInstall-23Oct-020.jpg"/>
          <p:cNvPicPr>
            <a:picLocks noChangeAspect="1" noChangeArrowheads="1"/>
          </p:cNvPicPr>
          <p:nvPr/>
        </p:nvPicPr>
        <p:blipFill>
          <a:blip r:embed="rId4" cstate="print"/>
          <a:srcRect/>
          <a:stretch>
            <a:fillRect/>
          </a:stretch>
        </p:blipFill>
        <p:spPr bwMode="auto">
          <a:xfrm>
            <a:off x="5334000" y="914400"/>
            <a:ext cx="3044825" cy="2038350"/>
          </a:xfrm>
          <a:prstGeom prst="rect">
            <a:avLst/>
          </a:prstGeom>
          <a:noFill/>
        </p:spPr>
      </p:pic>
      <p:pic>
        <p:nvPicPr>
          <p:cNvPr id="78853" name="Picture 5" descr="D:\PCARS-Photos\2010pics\ClubSite\ClubSite-23Oct2010-Tower\Club-TowerInstall-23Oct-007.JPG"/>
          <p:cNvPicPr>
            <a:picLocks noChangeAspect="1" noChangeArrowheads="1"/>
          </p:cNvPicPr>
          <p:nvPr/>
        </p:nvPicPr>
        <p:blipFill>
          <a:blip r:embed="rId5" cstate="print"/>
          <a:srcRect/>
          <a:stretch>
            <a:fillRect/>
          </a:stretch>
        </p:blipFill>
        <p:spPr bwMode="auto">
          <a:xfrm>
            <a:off x="1676400" y="1066800"/>
            <a:ext cx="2697101" cy="2022620"/>
          </a:xfrm>
          <a:prstGeom prst="rect">
            <a:avLst/>
          </a:prstGeom>
          <a:noFill/>
        </p:spPr>
      </p:pic>
      <p:sp>
        <p:nvSpPr>
          <p:cNvPr id="8" name="TextBox 7"/>
          <p:cNvSpPr txBox="1"/>
          <p:nvPr/>
        </p:nvSpPr>
        <p:spPr>
          <a:xfrm>
            <a:off x="2209800" y="381000"/>
            <a:ext cx="4737387" cy="461665"/>
          </a:xfrm>
          <a:prstGeom prst="rect">
            <a:avLst/>
          </a:prstGeom>
          <a:noFill/>
        </p:spPr>
        <p:txBody>
          <a:bodyPr wrap="none" rtlCol="0">
            <a:spAutoFit/>
          </a:bodyPr>
          <a:lstStyle/>
          <a:p>
            <a:r>
              <a:rPr lang="en-US" dirty="0" smtClean="0"/>
              <a:t>Tri-</a:t>
            </a:r>
            <a:r>
              <a:rPr lang="en-US" dirty="0" err="1" smtClean="0"/>
              <a:t>bander</a:t>
            </a:r>
            <a:r>
              <a:rPr lang="en-US" dirty="0" smtClean="0"/>
              <a:t> &amp; Tower October 2010</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68</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5029200" y="533400"/>
            <a:ext cx="2274533" cy="461665"/>
          </a:xfrm>
          <a:prstGeom prst="rect">
            <a:avLst/>
          </a:prstGeom>
          <a:noFill/>
        </p:spPr>
        <p:txBody>
          <a:bodyPr wrap="none" rtlCol="0">
            <a:spAutoFit/>
          </a:bodyPr>
          <a:lstStyle/>
          <a:p>
            <a:r>
              <a:rPr lang="en-US" dirty="0" smtClean="0"/>
              <a:t>Tower Upgrade</a:t>
            </a:r>
            <a:endParaRPr lang="en-US" dirty="0"/>
          </a:p>
        </p:txBody>
      </p:sp>
      <p:pic>
        <p:nvPicPr>
          <p:cNvPr id="86022" name="Picture 6" descr="D:\PCARS-Photos\2014 pics\AntennaRepair-AE8YL\20140927_082319_Android.jpg"/>
          <p:cNvPicPr>
            <a:picLocks noChangeAspect="1" noChangeArrowheads="1"/>
          </p:cNvPicPr>
          <p:nvPr/>
        </p:nvPicPr>
        <p:blipFill>
          <a:blip r:embed="rId2" cstate="print"/>
          <a:srcRect/>
          <a:stretch>
            <a:fillRect/>
          </a:stretch>
        </p:blipFill>
        <p:spPr bwMode="auto">
          <a:xfrm>
            <a:off x="914400" y="609600"/>
            <a:ext cx="2286000" cy="3048000"/>
          </a:xfrm>
          <a:prstGeom prst="rect">
            <a:avLst/>
          </a:prstGeom>
          <a:noFill/>
        </p:spPr>
      </p:pic>
      <p:pic>
        <p:nvPicPr>
          <p:cNvPr id="86023" name="Picture 7" descr="D:\PCARS-Photos\2014 pics\AntennaRepair-AE8YL\20140927_093623_Android.jpg"/>
          <p:cNvPicPr>
            <a:picLocks noChangeAspect="1" noChangeArrowheads="1"/>
          </p:cNvPicPr>
          <p:nvPr/>
        </p:nvPicPr>
        <p:blipFill>
          <a:blip r:embed="rId3" cstate="print"/>
          <a:srcRect/>
          <a:stretch>
            <a:fillRect/>
          </a:stretch>
        </p:blipFill>
        <p:spPr bwMode="auto">
          <a:xfrm>
            <a:off x="6477000" y="1752600"/>
            <a:ext cx="2419350" cy="3225800"/>
          </a:xfrm>
          <a:prstGeom prst="rect">
            <a:avLst/>
          </a:prstGeom>
          <a:noFill/>
        </p:spPr>
      </p:pic>
      <p:pic>
        <p:nvPicPr>
          <p:cNvPr id="86024" name="Picture 8" descr="D:\PCARS-Photos\2014 pics\AntennaRepair-AE8YL\20140927_094329_Android.jpg"/>
          <p:cNvPicPr>
            <a:picLocks noChangeAspect="1" noChangeArrowheads="1"/>
          </p:cNvPicPr>
          <p:nvPr/>
        </p:nvPicPr>
        <p:blipFill>
          <a:blip r:embed="rId4" cstate="print"/>
          <a:srcRect/>
          <a:stretch>
            <a:fillRect/>
          </a:stretch>
        </p:blipFill>
        <p:spPr bwMode="auto">
          <a:xfrm>
            <a:off x="609600" y="3886200"/>
            <a:ext cx="2946400" cy="2209800"/>
          </a:xfrm>
          <a:prstGeom prst="rect">
            <a:avLst/>
          </a:prstGeom>
          <a:noFill/>
        </p:spPr>
      </p:pic>
      <p:pic>
        <p:nvPicPr>
          <p:cNvPr id="86025" name="Picture 9" descr="D:\PCARS-Photos\2014 pics\AntennaRepair-AE8YL\20140927_101720_Android.jpg"/>
          <p:cNvPicPr>
            <a:picLocks noChangeAspect="1" noChangeArrowheads="1"/>
          </p:cNvPicPr>
          <p:nvPr/>
        </p:nvPicPr>
        <p:blipFill>
          <a:blip r:embed="rId5" cstate="print"/>
          <a:srcRect/>
          <a:stretch>
            <a:fillRect/>
          </a:stretch>
        </p:blipFill>
        <p:spPr bwMode="auto">
          <a:xfrm>
            <a:off x="3733800" y="1600200"/>
            <a:ext cx="2628900" cy="3505200"/>
          </a:xfrm>
          <a:prstGeom prst="rect">
            <a:avLst/>
          </a:prstGeom>
          <a:noFill/>
        </p:spPr>
      </p:pic>
      <p:sp>
        <p:nvSpPr>
          <p:cNvPr id="13" name="TextBox 12"/>
          <p:cNvSpPr txBox="1"/>
          <p:nvPr/>
        </p:nvSpPr>
        <p:spPr>
          <a:xfrm>
            <a:off x="5257800" y="1066800"/>
            <a:ext cx="1914307" cy="461665"/>
          </a:xfrm>
          <a:prstGeom prst="rect">
            <a:avLst/>
          </a:prstGeom>
          <a:noFill/>
        </p:spPr>
        <p:txBody>
          <a:bodyPr wrap="none" rtlCol="0">
            <a:spAutoFit/>
          </a:bodyPr>
          <a:lstStyle/>
          <a:p>
            <a:r>
              <a:rPr lang="en-US" dirty="0" smtClean="0"/>
              <a:t>August 2014</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69</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4" name="Picture 3" descr="D:\PCARSNews-WORK\Saved\ClubPlates\Dec2015.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95400" y="228600"/>
            <a:ext cx="6705600" cy="6076723"/>
          </a:xfrm>
          <a:prstGeom prst="rect">
            <a:avLst/>
          </a:prstGeom>
          <a:noFill/>
        </p:spPr>
      </p:pic>
      <p:graphicFrame>
        <p:nvGraphicFramePr>
          <p:cNvPr id="55298" name="Object 2"/>
          <p:cNvGraphicFramePr>
            <a:graphicFrameLocks noChangeAspect="1"/>
          </p:cNvGraphicFramePr>
          <p:nvPr/>
        </p:nvGraphicFramePr>
        <p:xfrm>
          <a:off x="2743200" y="1676400"/>
          <a:ext cx="3810000" cy="1699496"/>
        </p:xfrm>
        <a:graphic>
          <a:graphicData uri="http://schemas.openxmlformats.org/presentationml/2006/ole">
            <p:oleObj spid="_x0000_s55298" name="Picture" r:id="rId4" imgW="1853670" imgH="827295" progId="Word.Picture.8">
              <p:embed/>
            </p:oleObj>
          </a:graphicData>
        </a:graphic>
      </p:graphicFrame>
      <p:sp>
        <p:nvSpPr>
          <p:cNvPr id="9" name="TextBox 8"/>
          <p:cNvSpPr txBox="1"/>
          <p:nvPr/>
        </p:nvSpPr>
        <p:spPr>
          <a:xfrm>
            <a:off x="2590800" y="1143000"/>
            <a:ext cx="4139275" cy="461665"/>
          </a:xfrm>
          <a:prstGeom prst="rect">
            <a:avLst/>
          </a:prstGeom>
          <a:noFill/>
        </p:spPr>
        <p:txBody>
          <a:bodyPr wrap="none" rtlCol="0">
            <a:spAutoFit/>
          </a:bodyPr>
          <a:lstStyle/>
          <a:p>
            <a:r>
              <a:rPr lang="en-US" dirty="0" smtClean="0"/>
              <a:t>Member Ham License Plates</a:t>
            </a:r>
            <a:endParaRPr lang="en-US" dirty="0"/>
          </a:p>
        </p:txBody>
      </p:sp>
      <p:sp>
        <p:nvSpPr>
          <p:cNvPr id="10" name="TextBox 9"/>
          <p:cNvSpPr txBox="1"/>
          <p:nvPr/>
        </p:nvSpPr>
        <p:spPr>
          <a:xfrm>
            <a:off x="3480354" y="3657600"/>
            <a:ext cx="2434513" cy="830997"/>
          </a:xfrm>
          <a:prstGeom prst="rect">
            <a:avLst/>
          </a:prstGeom>
          <a:noFill/>
        </p:spPr>
        <p:txBody>
          <a:bodyPr wrap="none" rtlCol="0">
            <a:spAutoFit/>
          </a:bodyPr>
          <a:lstStyle/>
          <a:p>
            <a:pPr algn="ctr"/>
            <a:r>
              <a:rPr lang="en-US" dirty="0" smtClean="0"/>
              <a:t>From 5 to 50</a:t>
            </a:r>
          </a:p>
          <a:p>
            <a:pPr algn="ctr"/>
            <a:r>
              <a:rPr lang="en-US" b="1" dirty="0" smtClean="0"/>
              <a:t>We want MORE</a:t>
            </a:r>
            <a:endParaRPr lang="en-US" b="1" dirty="0"/>
          </a:p>
        </p:txBody>
      </p:sp>
      <p:sp>
        <p:nvSpPr>
          <p:cNvPr id="11" name="TextBox 10"/>
          <p:cNvSpPr txBox="1"/>
          <p:nvPr/>
        </p:nvSpPr>
        <p:spPr>
          <a:xfrm>
            <a:off x="2438400" y="4724400"/>
            <a:ext cx="4648200" cy="830997"/>
          </a:xfrm>
          <a:prstGeom prst="rect">
            <a:avLst/>
          </a:prstGeom>
          <a:noFill/>
        </p:spPr>
        <p:txBody>
          <a:bodyPr wrap="square" rtlCol="0">
            <a:spAutoFit/>
          </a:bodyPr>
          <a:lstStyle/>
          <a:p>
            <a:pPr algn="ctr"/>
            <a:r>
              <a:rPr lang="en-US" dirty="0" smtClean="0"/>
              <a:t>A great way for YOU to be part of the history of PCARS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1"/>
          <p:cNvSpPr>
            <a:spLocks noGrp="1"/>
          </p:cNvSpPr>
          <p:nvPr>
            <p:ph type="sldNum" sz="quarter" idx="10"/>
          </p:nvPr>
        </p:nvSpPr>
        <p:spPr>
          <a:noFill/>
        </p:spPr>
        <p:txBody>
          <a:bodyPr/>
          <a:lstStyle/>
          <a:p>
            <a:endParaRPr lang="en-US" smtClean="0"/>
          </a:p>
          <a:p>
            <a:fld id="{8DAB7638-EAED-453C-BE08-EBC223A39758}" type="slidenum">
              <a:rPr lang="en-US" smtClean="0"/>
              <a:pPr/>
              <a:t>7</a:t>
            </a:fld>
            <a:endParaRPr lang="en-US" smtClean="0"/>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7172" name="TextBox 3"/>
          <p:cNvSpPr txBox="1">
            <a:spLocks noChangeArrowheads="1"/>
          </p:cNvSpPr>
          <p:nvPr/>
        </p:nvSpPr>
        <p:spPr bwMode="auto">
          <a:xfrm>
            <a:off x="381000" y="457200"/>
            <a:ext cx="8458200" cy="1569660"/>
          </a:xfrm>
          <a:prstGeom prst="rect">
            <a:avLst/>
          </a:prstGeom>
          <a:noFill/>
          <a:ln w="9525">
            <a:noFill/>
            <a:miter lim="800000"/>
            <a:headEnd/>
            <a:tailEnd/>
          </a:ln>
        </p:spPr>
        <p:txBody>
          <a:bodyPr wrap="square">
            <a:spAutoFit/>
          </a:bodyPr>
          <a:lstStyle/>
          <a:p>
            <a:pPr algn="ctr"/>
            <a:r>
              <a:rPr lang="en-US" sz="4800" dirty="0" smtClean="0"/>
              <a:t>Check out the PCARS newsletters</a:t>
            </a:r>
            <a:endParaRPr lang="en-US" sz="4800" dirty="0"/>
          </a:p>
        </p:txBody>
      </p:sp>
      <p:pic>
        <p:nvPicPr>
          <p:cNvPr id="6" name="Picture 5" descr="ScreenHunter_01 Dec. 06 12.11.jpg"/>
          <p:cNvPicPr>
            <a:picLocks noChangeAspect="1"/>
          </p:cNvPicPr>
          <p:nvPr/>
        </p:nvPicPr>
        <p:blipFill>
          <a:blip r:embed="rId2" cstate="print">
            <a:clrChange>
              <a:clrFrom>
                <a:srgbClr val="FFFFFF"/>
              </a:clrFrom>
              <a:clrTo>
                <a:srgbClr val="FFFFFF">
                  <a:alpha val="0"/>
                </a:srgbClr>
              </a:clrTo>
            </a:clrChange>
          </a:blip>
          <a:stretch>
            <a:fillRect/>
          </a:stretch>
        </p:blipFill>
        <p:spPr>
          <a:xfrm>
            <a:off x="304800" y="2286000"/>
            <a:ext cx="8622011" cy="1947672"/>
          </a:xfrm>
          <a:prstGeom prst="rect">
            <a:avLst/>
          </a:prstGeom>
        </p:spPr>
      </p:pic>
      <p:sp>
        <p:nvSpPr>
          <p:cNvPr id="7" name="TextBox 3"/>
          <p:cNvSpPr txBox="1">
            <a:spLocks noChangeArrowheads="1"/>
          </p:cNvSpPr>
          <p:nvPr/>
        </p:nvSpPr>
        <p:spPr bwMode="auto">
          <a:xfrm>
            <a:off x="457200" y="4343400"/>
            <a:ext cx="8458200" cy="1569660"/>
          </a:xfrm>
          <a:prstGeom prst="rect">
            <a:avLst/>
          </a:prstGeom>
          <a:noFill/>
          <a:ln w="9525">
            <a:noFill/>
            <a:miter lim="800000"/>
            <a:headEnd/>
            <a:tailEnd/>
          </a:ln>
        </p:spPr>
        <p:txBody>
          <a:bodyPr wrap="square">
            <a:spAutoFit/>
          </a:bodyPr>
          <a:lstStyle/>
          <a:p>
            <a:pPr algn="ctr"/>
            <a:r>
              <a:rPr lang="en-US" sz="4800" dirty="0" smtClean="0"/>
              <a:t>See all of our club activities over the years</a:t>
            </a:r>
            <a:endParaRPr lang="en-US" sz="48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70</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2362200" y="228600"/>
            <a:ext cx="4157548" cy="461665"/>
          </a:xfrm>
          <a:prstGeom prst="rect">
            <a:avLst/>
          </a:prstGeom>
          <a:noFill/>
        </p:spPr>
        <p:txBody>
          <a:bodyPr wrap="none" rtlCol="0">
            <a:spAutoFit/>
          </a:bodyPr>
          <a:lstStyle/>
          <a:p>
            <a:r>
              <a:rPr lang="en-US" dirty="0" smtClean="0"/>
              <a:t>Clean Up Day – August 2015</a:t>
            </a:r>
            <a:endParaRPr lang="en-US" dirty="0"/>
          </a:p>
        </p:txBody>
      </p:sp>
      <p:pic>
        <p:nvPicPr>
          <p:cNvPr id="91138" name="Picture 2" descr="D:\PCARS-Photos\2015 pics\CleanUp-8Aug2015\Trimmed\Img_7819.jpg"/>
          <p:cNvPicPr>
            <a:picLocks noChangeAspect="1" noChangeArrowheads="1"/>
          </p:cNvPicPr>
          <p:nvPr/>
        </p:nvPicPr>
        <p:blipFill>
          <a:blip r:embed="rId2" cstate="print"/>
          <a:srcRect/>
          <a:stretch>
            <a:fillRect/>
          </a:stretch>
        </p:blipFill>
        <p:spPr bwMode="auto">
          <a:xfrm>
            <a:off x="381000" y="3657600"/>
            <a:ext cx="2971800" cy="1918985"/>
          </a:xfrm>
          <a:prstGeom prst="rect">
            <a:avLst/>
          </a:prstGeom>
          <a:noFill/>
        </p:spPr>
      </p:pic>
      <p:pic>
        <p:nvPicPr>
          <p:cNvPr id="91139" name="Picture 3" descr="D:\PCARS-Photos\2015 pics\CleanUp-8Aug2015\Trimmed\Img_7780.jpg"/>
          <p:cNvPicPr>
            <a:picLocks noChangeAspect="1" noChangeArrowheads="1"/>
          </p:cNvPicPr>
          <p:nvPr/>
        </p:nvPicPr>
        <p:blipFill>
          <a:blip r:embed="rId3" cstate="print"/>
          <a:srcRect/>
          <a:stretch>
            <a:fillRect/>
          </a:stretch>
        </p:blipFill>
        <p:spPr bwMode="auto">
          <a:xfrm>
            <a:off x="381000" y="914400"/>
            <a:ext cx="3233594" cy="1963546"/>
          </a:xfrm>
          <a:prstGeom prst="rect">
            <a:avLst/>
          </a:prstGeom>
          <a:noFill/>
        </p:spPr>
      </p:pic>
      <p:pic>
        <p:nvPicPr>
          <p:cNvPr id="91140" name="Picture 4" descr="D:\PCARS-Photos\2015 pics\CleanUp-8Aug2015\Trimmed\Img_7785.jpg"/>
          <p:cNvPicPr>
            <a:picLocks noChangeAspect="1" noChangeArrowheads="1"/>
          </p:cNvPicPr>
          <p:nvPr/>
        </p:nvPicPr>
        <p:blipFill>
          <a:blip r:embed="rId4" cstate="print"/>
          <a:srcRect/>
          <a:stretch>
            <a:fillRect/>
          </a:stretch>
        </p:blipFill>
        <p:spPr bwMode="auto">
          <a:xfrm>
            <a:off x="3810000" y="914400"/>
            <a:ext cx="3352800" cy="1946333"/>
          </a:xfrm>
          <a:prstGeom prst="rect">
            <a:avLst/>
          </a:prstGeom>
          <a:noFill/>
        </p:spPr>
      </p:pic>
      <p:pic>
        <p:nvPicPr>
          <p:cNvPr id="91141" name="Picture 5" descr="D:\PCARS-Photos\2015 pics\CleanUp-8Aug2015\Trimmed\Img_7787.jpg"/>
          <p:cNvPicPr>
            <a:picLocks noChangeAspect="1" noChangeArrowheads="1"/>
          </p:cNvPicPr>
          <p:nvPr/>
        </p:nvPicPr>
        <p:blipFill>
          <a:blip r:embed="rId5" cstate="print"/>
          <a:srcRect/>
          <a:stretch>
            <a:fillRect/>
          </a:stretch>
        </p:blipFill>
        <p:spPr bwMode="auto">
          <a:xfrm>
            <a:off x="7315200" y="914400"/>
            <a:ext cx="1577239" cy="1828800"/>
          </a:xfrm>
          <a:prstGeom prst="rect">
            <a:avLst/>
          </a:prstGeom>
          <a:noFill/>
        </p:spPr>
      </p:pic>
      <p:pic>
        <p:nvPicPr>
          <p:cNvPr id="91142" name="Picture 6" descr="D:\PCARS-Photos\2015 pics\CleanUp-8Aug2015\Trimmed\Img_7808.jpg"/>
          <p:cNvPicPr>
            <a:picLocks noChangeAspect="1" noChangeArrowheads="1"/>
          </p:cNvPicPr>
          <p:nvPr/>
        </p:nvPicPr>
        <p:blipFill>
          <a:blip r:embed="rId6" cstate="print"/>
          <a:srcRect/>
          <a:stretch>
            <a:fillRect/>
          </a:stretch>
        </p:blipFill>
        <p:spPr bwMode="auto">
          <a:xfrm>
            <a:off x="3581400" y="3505200"/>
            <a:ext cx="2472423" cy="2228431"/>
          </a:xfrm>
          <a:prstGeom prst="rect">
            <a:avLst/>
          </a:prstGeom>
          <a:noFill/>
        </p:spPr>
      </p:pic>
      <p:pic>
        <p:nvPicPr>
          <p:cNvPr id="91143" name="Picture 7" descr="D:\PCARS-Photos\2015 pics\CleanUp-8Aug2015\Trimmed\Img_7795.jpg"/>
          <p:cNvPicPr>
            <a:picLocks noChangeAspect="1" noChangeArrowheads="1"/>
          </p:cNvPicPr>
          <p:nvPr/>
        </p:nvPicPr>
        <p:blipFill>
          <a:blip r:embed="rId7" cstate="print"/>
          <a:srcRect/>
          <a:stretch>
            <a:fillRect/>
          </a:stretch>
        </p:blipFill>
        <p:spPr bwMode="auto">
          <a:xfrm>
            <a:off x="6248400" y="3657600"/>
            <a:ext cx="2529036" cy="196215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71</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51204" name="Picture 4" descr="PCARS-Ma-1"/>
          <p:cNvPicPr>
            <a:picLocks noChangeAspect="1" noChangeArrowheads="1"/>
          </p:cNvPicPr>
          <p:nvPr/>
        </p:nvPicPr>
        <p:blipFill>
          <a:blip r:embed="rId2" cstate="print"/>
          <a:srcRect/>
          <a:stretch>
            <a:fillRect/>
          </a:stretch>
        </p:blipFill>
        <p:spPr bwMode="auto">
          <a:xfrm>
            <a:off x="304800" y="990600"/>
            <a:ext cx="3991517" cy="1676400"/>
          </a:xfrm>
          <a:prstGeom prst="rect">
            <a:avLst/>
          </a:prstGeom>
          <a:noFill/>
          <a:ln w="9525">
            <a:noFill/>
            <a:miter lim="800000"/>
            <a:headEnd/>
            <a:tailEnd/>
          </a:ln>
        </p:spPr>
      </p:pic>
      <p:pic>
        <p:nvPicPr>
          <p:cNvPr id="51205" name="Picture 5" descr="PCARS-Hamvention-1"/>
          <p:cNvPicPr>
            <a:picLocks noChangeAspect="1" noChangeArrowheads="1"/>
          </p:cNvPicPr>
          <p:nvPr/>
        </p:nvPicPr>
        <p:blipFill>
          <a:blip r:embed="rId3" cstate="print"/>
          <a:srcRect/>
          <a:stretch>
            <a:fillRect/>
          </a:stretch>
        </p:blipFill>
        <p:spPr bwMode="auto">
          <a:xfrm>
            <a:off x="5105400" y="685800"/>
            <a:ext cx="3048000" cy="2288652"/>
          </a:xfrm>
          <a:prstGeom prst="rect">
            <a:avLst/>
          </a:prstGeom>
          <a:noFill/>
          <a:ln w="9525">
            <a:noFill/>
            <a:miter lim="800000"/>
            <a:headEnd/>
            <a:tailEnd/>
          </a:ln>
        </p:spPr>
      </p:pic>
      <p:sp>
        <p:nvSpPr>
          <p:cNvPr id="11" name="TextBox 10"/>
          <p:cNvSpPr txBox="1"/>
          <p:nvPr/>
        </p:nvSpPr>
        <p:spPr>
          <a:xfrm>
            <a:off x="6248400" y="3048000"/>
            <a:ext cx="870751" cy="461665"/>
          </a:xfrm>
          <a:prstGeom prst="rect">
            <a:avLst/>
          </a:prstGeom>
          <a:noFill/>
        </p:spPr>
        <p:txBody>
          <a:bodyPr wrap="none" rtlCol="0">
            <a:spAutoFit/>
          </a:bodyPr>
          <a:lstStyle/>
          <a:p>
            <a:r>
              <a:rPr lang="en-US" dirty="0" smtClean="0"/>
              <a:t>2010</a:t>
            </a:r>
            <a:endParaRPr lang="en-US" dirty="0"/>
          </a:p>
        </p:txBody>
      </p:sp>
      <p:sp>
        <p:nvSpPr>
          <p:cNvPr id="12" name="TextBox 11"/>
          <p:cNvSpPr txBox="1"/>
          <p:nvPr/>
        </p:nvSpPr>
        <p:spPr>
          <a:xfrm>
            <a:off x="2057400" y="2819400"/>
            <a:ext cx="870751" cy="461665"/>
          </a:xfrm>
          <a:prstGeom prst="rect">
            <a:avLst/>
          </a:prstGeom>
          <a:noFill/>
        </p:spPr>
        <p:txBody>
          <a:bodyPr wrap="none" rtlCol="0">
            <a:spAutoFit/>
          </a:bodyPr>
          <a:lstStyle/>
          <a:p>
            <a:r>
              <a:rPr lang="en-US" dirty="0" smtClean="0"/>
              <a:t>2009</a:t>
            </a:r>
            <a:endParaRPr lang="en-US" dirty="0"/>
          </a:p>
        </p:txBody>
      </p:sp>
      <p:sp>
        <p:nvSpPr>
          <p:cNvPr id="13" name="TextBox 12"/>
          <p:cNvSpPr txBox="1"/>
          <p:nvPr/>
        </p:nvSpPr>
        <p:spPr>
          <a:xfrm>
            <a:off x="6248400" y="228600"/>
            <a:ext cx="870751" cy="461665"/>
          </a:xfrm>
          <a:prstGeom prst="rect">
            <a:avLst/>
          </a:prstGeom>
          <a:noFill/>
        </p:spPr>
        <p:txBody>
          <a:bodyPr wrap="none" rtlCol="0">
            <a:spAutoFit/>
          </a:bodyPr>
          <a:lstStyle/>
          <a:p>
            <a:r>
              <a:rPr lang="en-US" dirty="0" smtClean="0"/>
              <a:t>2008</a:t>
            </a:r>
            <a:endParaRPr lang="en-US" dirty="0"/>
          </a:p>
        </p:txBody>
      </p:sp>
      <p:sp>
        <p:nvSpPr>
          <p:cNvPr id="14" name="TextBox 13"/>
          <p:cNvSpPr txBox="1"/>
          <p:nvPr/>
        </p:nvSpPr>
        <p:spPr>
          <a:xfrm>
            <a:off x="2057400" y="533400"/>
            <a:ext cx="870751" cy="461665"/>
          </a:xfrm>
          <a:prstGeom prst="rect">
            <a:avLst/>
          </a:prstGeom>
          <a:noFill/>
        </p:spPr>
        <p:txBody>
          <a:bodyPr wrap="none" rtlCol="0">
            <a:spAutoFit/>
          </a:bodyPr>
          <a:lstStyle/>
          <a:p>
            <a:r>
              <a:rPr lang="en-US" dirty="0" smtClean="0"/>
              <a:t>2007</a:t>
            </a:r>
            <a:endParaRPr lang="en-US" dirty="0"/>
          </a:p>
        </p:txBody>
      </p:sp>
      <p:pic>
        <p:nvPicPr>
          <p:cNvPr id="66562" name="Picture 2" descr="D:\PCARS-Photos\2009pics\Hamfests\Hamvention 09\Hamvention09-03.JPG"/>
          <p:cNvPicPr>
            <a:picLocks noChangeAspect="1" noChangeArrowheads="1"/>
          </p:cNvPicPr>
          <p:nvPr/>
        </p:nvPicPr>
        <p:blipFill>
          <a:blip r:embed="rId4" cstate="print"/>
          <a:srcRect/>
          <a:stretch>
            <a:fillRect/>
          </a:stretch>
        </p:blipFill>
        <p:spPr bwMode="auto">
          <a:xfrm>
            <a:off x="381000" y="3352800"/>
            <a:ext cx="4080823" cy="2514600"/>
          </a:xfrm>
          <a:prstGeom prst="rect">
            <a:avLst/>
          </a:prstGeom>
          <a:noFill/>
        </p:spPr>
      </p:pic>
      <p:pic>
        <p:nvPicPr>
          <p:cNvPr id="66563" name="Picture 3" descr="D:\PCARS-Photos\2010pics\Hamfests10\Hamvention-2010\P5150035.JPG"/>
          <p:cNvPicPr>
            <a:picLocks noChangeAspect="1" noChangeArrowheads="1"/>
          </p:cNvPicPr>
          <p:nvPr/>
        </p:nvPicPr>
        <p:blipFill>
          <a:blip r:embed="rId5" cstate="print"/>
          <a:srcRect/>
          <a:stretch>
            <a:fillRect/>
          </a:stretch>
        </p:blipFill>
        <p:spPr bwMode="auto">
          <a:xfrm>
            <a:off x="4876800" y="3505200"/>
            <a:ext cx="3657600" cy="27432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72</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6172200" y="3276600"/>
            <a:ext cx="870751" cy="461665"/>
          </a:xfrm>
          <a:prstGeom prst="rect">
            <a:avLst/>
          </a:prstGeom>
          <a:noFill/>
        </p:spPr>
        <p:txBody>
          <a:bodyPr wrap="none" rtlCol="0">
            <a:spAutoFit/>
          </a:bodyPr>
          <a:lstStyle/>
          <a:p>
            <a:r>
              <a:rPr lang="en-US" dirty="0" smtClean="0"/>
              <a:t>2013</a:t>
            </a:r>
            <a:endParaRPr lang="en-US" dirty="0"/>
          </a:p>
        </p:txBody>
      </p:sp>
      <p:sp>
        <p:nvSpPr>
          <p:cNvPr id="5" name="TextBox 4"/>
          <p:cNvSpPr txBox="1"/>
          <p:nvPr/>
        </p:nvSpPr>
        <p:spPr>
          <a:xfrm>
            <a:off x="1981200" y="3276600"/>
            <a:ext cx="870751" cy="461665"/>
          </a:xfrm>
          <a:prstGeom prst="rect">
            <a:avLst/>
          </a:prstGeom>
          <a:noFill/>
        </p:spPr>
        <p:txBody>
          <a:bodyPr wrap="none" rtlCol="0">
            <a:spAutoFit/>
          </a:bodyPr>
          <a:lstStyle/>
          <a:p>
            <a:r>
              <a:rPr lang="en-US" dirty="0" smtClean="0"/>
              <a:t>2012</a:t>
            </a:r>
            <a:endParaRPr lang="en-US" dirty="0"/>
          </a:p>
        </p:txBody>
      </p:sp>
      <p:sp>
        <p:nvSpPr>
          <p:cNvPr id="9" name="TextBox 8"/>
          <p:cNvSpPr txBox="1"/>
          <p:nvPr/>
        </p:nvSpPr>
        <p:spPr>
          <a:xfrm>
            <a:off x="4114800" y="152400"/>
            <a:ext cx="847924" cy="461665"/>
          </a:xfrm>
          <a:prstGeom prst="rect">
            <a:avLst/>
          </a:prstGeom>
          <a:noFill/>
        </p:spPr>
        <p:txBody>
          <a:bodyPr wrap="none" rtlCol="0">
            <a:spAutoFit/>
          </a:bodyPr>
          <a:lstStyle/>
          <a:p>
            <a:r>
              <a:rPr lang="en-US" dirty="0" smtClean="0"/>
              <a:t>2011</a:t>
            </a:r>
            <a:endParaRPr lang="en-US" dirty="0"/>
          </a:p>
        </p:txBody>
      </p:sp>
      <p:pic>
        <p:nvPicPr>
          <p:cNvPr id="67586" name="Picture 2" descr="D:\PCARS-Photos\2011pics\Hamvention2011\IMG_0076.jpg"/>
          <p:cNvPicPr>
            <a:picLocks noChangeAspect="1" noChangeArrowheads="1"/>
          </p:cNvPicPr>
          <p:nvPr/>
        </p:nvPicPr>
        <p:blipFill>
          <a:blip r:embed="rId2" cstate="print"/>
          <a:srcRect/>
          <a:stretch>
            <a:fillRect/>
          </a:stretch>
        </p:blipFill>
        <p:spPr bwMode="auto">
          <a:xfrm>
            <a:off x="762000" y="609600"/>
            <a:ext cx="3500967" cy="2625725"/>
          </a:xfrm>
          <a:prstGeom prst="rect">
            <a:avLst/>
          </a:prstGeom>
          <a:noFill/>
        </p:spPr>
      </p:pic>
      <p:pic>
        <p:nvPicPr>
          <p:cNvPr id="67587" name="Picture 3" descr="D:\PCARS-Photos\2011pics\Hamvention2011\DXE-PCARS.jpg"/>
          <p:cNvPicPr>
            <a:picLocks noChangeAspect="1" noChangeArrowheads="1"/>
          </p:cNvPicPr>
          <p:nvPr/>
        </p:nvPicPr>
        <p:blipFill>
          <a:blip r:embed="rId3" cstate="print"/>
          <a:srcRect/>
          <a:stretch>
            <a:fillRect/>
          </a:stretch>
        </p:blipFill>
        <p:spPr bwMode="auto">
          <a:xfrm>
            <a:off x="4343400" y="609600"/>
            <a:ext cx="4038600" cy="2614847"/>
          </a:xfrm>
          <a:prstGeom prst="rect">
            <a:avLst/>
          </a:prstGeom>
          <a:noFill/>
        </p:spPr>
      </p:pic>
      <p:pic>
        <p:nvPicPr>
          <p:cNvPr id="67588" name="Picture 4" descr="D:\PCARS-Photos\2012 PICS\Hamvention 2012\Club3.JPG"/>
          <p:cNvPicPr>
            <a:picLocks noChangeAspect="1" noChangeArrowheads="1"/>
          </p:cNvPicPr>
          <p:nvPr/>
        </p:nvPicPr>
        <p:blipFill>
          <a:blip r:embed="rId4" cstate="print"/>
          <a:srcRect/>
          <a:stretch>
            <a:fillRect/>
          </a:stretch>
        </p:blipFill>
        <p:spPr bwMode="auto">
          <a:xfrm>
            <a:off x="457200" y="3657600"/>
            <a:ext cx="3886200" cy="2574547"/>
          </a:xfrm>
          <a:prstGeom prst="rect">
            <a:avLst/>
          </a:prstGeom>
          <a:noFill/>
        </p:spPr>
      </p:pic>
      <p:pic>
        <p:nvPicPr>
          <p:cNvPr id="67589" name="Picture 5" descr="D:\PCARS-Photos\2013 pics\Hamvention2013\DSCF1151.JPG"/>
          <p:cNvPicPr>
            <a:picLocks noChangeAspect="1" noChangeArrowheads="1"/>
          </p:cNvPicPr>
          <p:nvPr/>
        </p:nvPicPr>
        <p:blipFill>
          <a:blip r:embed="rId5" cstate="print"/>
          <a:srcRect/>
          <a:stretch>
            <a:fillRect/>
          </a:stretch>
        </p:blipFill>
        <p:spPr bwMode="auto">
          <a:xfrm>
            <a:off x="4572000" y="3657600"/>
            <a:ext cx="4038600" cy="302895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73</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2438400" y="4495800"/>
            <a:ext cx="870751" cy="461665"/>
          </a:xfrm>
          <a:prstGeom prst="rect">
            <a:avLst/>
          </a:prstGeom>
          <a:noFill/>
        </p:spPr>
        <p:txBody>
          <a:bodyPr wrap="none" rtlCol="0">
            <a:spAutoFit/>
          </a:bodyPr>
          <a:lstStyle/>
          <a:p>
            <a:r>
              <a:rPr lang="en-US" dirty="0" smtClean="0"/>
              <a:t>2015</a:t>
            </a:r>
            <a:endParaRPr lang="en-US" dirty="0"/>
          </a:p>
        </p:txBody>
      </p:sp>
      <p:sp>
        <p:nvSpPr>
          <p:cNvPr id="5" name="TextBox 4"/>
          <p:cNvSpPr txBox="1"/>
          <p:nvPr/>
        </p:nvSpPr>
        <p:spPr>
          <a:xfrm>
            <a:off x="6934200" y="1371600"/>
            <a:ext cx="870751" cy="461665"/>
          </a:xfrm>
          <a:prstGeom prst="rect">
            <a:avLst/>
          </a:prstGeom>
          <a:noFill/>
        </p:spPr>
        <p:txBody>
          <a:bodyPr wrap="none" rtlCol="0">
            <a:spAutoFit/>
          </a:bodyPr>
          <a:lstStyle/>
          <a:p>
            <a:r>
              <a:rPr lang="en-US" dirty="0" smtClean="0"/>
              <a:t>2014</a:t>
            </a:r>
            <a:endParaRPr lang="en-US" dirty="0"/>
          </a:p>
        </p:txBody>
      </p:sp>
      <p:pic>
        <p:nvPicPr>
          <p:cNvPr id="68610" name="Picture 2" descr="D:\PCARS-Photos\2014 pics\Hamvention-2014\HamventionPhotos\Pcars2.jpg"/>
          <p:cNvPicPr>
            <a:picLocks noChangeAspect="1" noChangeArrowheads="1"/>
          </p:cNvPicPr>
          <p:nvPr/>
        </p:nvPicPr>
        <p:blipFill>
          <a:blip r:embed="rId2" cstate="print"/>
          <a:srcRect/>
          <a:stretch>
            <a:fillRect/>
          </a:stretch>
        </p:blipFill>
        <p:spPr bwMode="auto">
          <a:xfrm>
            <a:off x="685800" y="152400"/>
            <a:ext cx="6172200" cy="2959608"/>
          </a:xfrm>
          <a:prstGeom prst="rect">
            <a:avLst/>
          </a:prstGeom>
          <a:noFill/>
        </p:spPr>
      </p:pic>
      <p:pic>
        <p:nvPicPr>
          <p:cNvPr id="68611" name="Picture 3" descr="D:\PCARS-Photos\2015 pics\Hamvention2015\IMG_0078.JPG"/>
          <p:cNvPicPr>
            <a:picLocks noChangeAspect="1" noChangeArrowheads="1"/>
          </p:cNvPicPr>
          <p:nvPr/>
        </p:nvPicPr>
        <p:blipFill>
          <a:blip r:embed="rId3" cstate="print"/>
          <a:srcRect/>
          <a:stretch>
            <a:fillRect/>
          </a:stretch>
        </p:blipFill>
        <p:spPr bwMode="auto">
          <a:xfrm>
            <a:off x="3733800" y="3200400"/>
            <a:ext cx="5181600" cy="3454752"/>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74</a:t>
            </a:fld>
            <a:endParaRPr lang="en-US"/>
          </a:p>
        </p:txBody>
      </p:sp>
      <p:sp>
        <p:nvSpPr>
          <p:cNvPr id="3" name="Footer Placeholder 2"/>
          <p:cNvSpPr>
            <a:spLocks noGrp="1"/>
          </p:cNvSpPr>
          <p:nvPr>
            <p:ph type="ftr" sz="quarter" idx="11"/>
          </p:nvPr>
        </p:nvSpPr>
        <p:spPr/>
        <p:txBody>
          <a:bodyPr/>
          <a:lstStyle/>
          <a:p>
            <a:pPr>
              <a:defRPr/>
            </a:pPr>
            <a:r>
              <a:rPr lang="en-US" dirty="0" smtClean="0"/>
              <a:t>              </a:t>
            </a:r>
          </a:p>
          <a:p>
            <a:pPr>
              <a:defRPr/>
            </a:pPr>
            <a:r>
              <a:rPr lang="en-US" dirty="0" smtClean="0"/>
              <a:t>             </a:t>
            </a:r>
            <a:r>
              <a:rPr lang="en-US" i="1" dirty="0" smtClean="0">
                <a:solidFill>
                  <a:schemeClr val="accent2"/>
                </a:solidFill>
                <a:effectLst>
                  <a:outerShdw blurRad="38100" dist="38100" dir="2700000" algn="tl">
                    <a:srgbClr val="000000"/>
                  </a:outerShdw>
                </a:effectLst>
              </a:rPr>
              <a:t>Portage County Amateur Radio Service, Inc. (PCARS)</a:t>
            </a:r>
            <a:endParaRPr lang="en-US" sz="1400" dirty="0">
              <a:latin typeface="Times New Roman" charset="0"/>
            </a:endParaRPr>
          </a:p>
        </p:txBody>
      </p:sp>
      <p:pic>
        <p:nvPicPr>
          <p:cNvPr id="53250" name="Picture 2" descr="Aug07-QSTcover"/>
          <p:cNvPicPr>
            <a:picLocks noChangeAspect="1" noChangeArrowheads="1"/>
          </p:cNvPicPr>
          <p:nvPr/>
        </p:nvPicPr>
        <p:blipFill>
          <a:blip r:embed="rId2" cstate="print"/>
          <a:srcRect/>
          <a:stretch>
            <a:fillRect/>
          </a:stretch>
        </p:blipFill>
        <p:spPr bwMode="auto">
          <a:xfrm>
            <a:off x="6895036" y="1905000"/>
            <a:ext cx="1867964" cy="2467649"/>
          </a:xfrm>
          <a:prstGeom prst="rect">
            <a:avLst/>
          </a:prstGeom>
          <a:noFill/>
          <a:ln w="9525">
            <a:noFill/>
            <a:miter lim="800000"/>
            <a:headEnd/>
            <a:tailEnd/>
          </a:ln>
        </p:spPr>
      </p:pic>
      <p:sp>
        <p:nvSpPr>
          <p:cNvPr id="5" name="TextBox 4"/>
          <p:cNvSpPr txBox="1"/>
          <p:nvPr/>
        </p:nvSpPr>
        <p:spPr>
          <a:xfrm>
            <a:off x="304800" y="304800"/>
            <a:ext cx="8686800" cy="6001643"/>
          </a:xfrm>
          <a:prstGeom prst="rect">
            <a:avLst/>
          </a:prstGeom>
          <a:noFill/>
        </p:spPr>
        <p:txBody>
          <a:bodyPr wrap="square" rtlCol="0">
            <a:spAutoFit/>
          </a:bodyPr>
          <a:lstStyle/>
          <a:p>
            <a:r>
              <a:rPr lang="en-US" dirty="0" smtClean="0"/>
              <a:t>     The following words were from David Sumner’s (K1ZZ) August 2007 editorial on page 9: </a:t>
            </a:r>
          </a:p>
          <a:p>
            <a:r>
              <a:rPr lang="en-US" dirty="0" smtClean="0"/>
              <a:t> </a:t>
            </a:r>
          </a:p>
          <a:p>
            <a:r>
              <a:rPr lang="en-US" dirty="0" smtClean="0"/>
              <a:t>      “</a:t>
            </a:r>
            <a:r>
              <a:rPr lang="en-US" b="1" dirty="0" smtClean="0"/>
              <a:t>A recent ARRL affiliate that emphasizes having fun in Amateur Radio is the Portage County (Ohio) </a:t>
            </a:r>
          </a:p>
          <a:p>
            <a:r>
              <a:rPr lang="en-US" b="1" dirty="0" smtClean="0"/>
              <a:t>Amateur Radio Service (PCARS), KD8CKP.  </a:t>
            </a:r>
          </a:p>
          <a:p>
            <a:r>
              <a:rPr lang="en-US" b="1" dirty="0" smtClean="0"/>
              <a:t>If you don’t believe they’re having fun, visit </a:t>
            </a:r>
          </a:p>
          <a:p>
            <a:r>
              <a:rPr lang="en-US" b="1" dirty="0" smtClean="0"/>
              <a:t>their Web site at www.portcars.org and take </a:t>
            </a:r>
          </a:p>
          <a:p>
            <a:r>
              <a:rPr lang="en-US" b="1" dirty="0" smtClean="0"/>
              <a:t>a look at their outstanding newsletters!  The </a:t>
            </a:r>
          </a:p>
          <a:p>
            <a:r>
              <a:rPr lang="en-US" b="1" dirty="0" smtClean="0"/>
              <a:t>club has taken advantage of free program </a:t>
            </a:r>
          </a:p>
          <a:p>
            <a:r>
              <a:rPr lang="en-US" b="1" dirty="0" smtClean="0"/>
              <a:t>material at www.arrl.org/multimedia to help </a:t>
            </a:r>
          </a:p>
          <a:p>
            <a:r>
              <a:rPr lang="en-US" b="1" dirty="0" smtClean="0"/>
              <a:t>educate its new members about contesting and </a:t>
            </a:r>
            <a:r>
              <a:rPr lang="en-US" b="1" dirty="0" err="1" smtClean="0"/>
              <a:t>Dxing</a:t>
            </a:r>
            <a:r>
              <a:rPr lang="en-US" b="1" dirty="0" smtClean="0"/>
              <a:t>.  Other recent programs dealt with the Military Affiliate Radio System (MARS), QRP, and a hands-on workshop building and testing HF antennas.  Hats off to the PCARS!</a:t>
            </a:r>
            <a:r>
              <a:rPr lang="en-US" dirty="0" smtClean="0"/>
              <a:t>”  </a:t>
            </a:r>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75</a:t>
            </a:fld>
            <a:endParaRPr lang="en-US"/>
          </a:p>
        </p:txBody>
      </p:sp>
      <p:sp>
        <p:nvSpPr>
          <p:cNvPr id="3" name="Footer Placeholder 2"/>
          <p:cNvSpPr>
            <a:spLocks noGrp="1"/>
          </p:cNvSpPr>
          <p:nvPr>
            <p:ph type="ftr" sz="quarter" idx="11"/>
          </p:nvPr>
        </p:nvSpPr>
        <p:spPr/>
        <p:txBody>
          <a:bodyPr/>
          <a:lstStyle/>
          <a:p>
            <a:pPr>
              <a:defRPr/>
            </a:pPr>
            <a:r>
              <a:rPr lang="en-US" dirty="0" smtClean="0"/>
              <a:t>              </a:t>
            </a:r>
          </a:p>
          <a:p>
            <a:pPr>
              <a:defRPr/>
            </a:pPr>
            <a:r>
              <a:rPr lang="en-US" dirty="0" smtClean="0"/>
              <a:t>             </a:t>
            </a:r>
            <a:r>
              <a:rPr lang="en-US" i="1" dirty="0" smtClean="0">
                <a:solidFill>
                  <a:schemeClr val="accent2"/>
                </a:solidFill>
                <a:effectLst>
                  <a:outerShdw blurRad="38100" dist="38100" dir="2700000" algn="tl">
                    <a:srgbClr val="000000"/>
                  </a:outerShdw>
                </a:effectLst>
              </a:rPr>
              <a:t>Portage County Amateur Radio Service, Inc. (PCARS)</a:t>
            </a:r>
            <a:endParaRPr lang="en-US" sz="1400" dirty="0">
              <a:latin typeface="Times New Roman" charset="0"/>
            </a:endParaRPr>
          </a:p>
        </p:txBody>
      </p:sp>
      <p:sp>
        <p:nvSpPr>
          <p:cNvPr id="5" name="TextBox 4"/>
          <p:cNvSpPr txBox="1"/>
          <p:nvPr/>
        </p:nvSpPr>
        <p:spPr>
          <a:xfrm>
            <a:off x="304800" y="304801"/>
            <a:ext cx="8686800" cy="461665"/>
          </a:xfrm>
          <a:prstGeom prst="rect">
            <a:avLst/>
          </a:prstGeom>
          <a:noFill/>
        </p:spPr>
        <p:txBody>
          <a:bodyPr wrap="square" rtlCol="0">
            <a:spAutoFit/>
          </a:bodyPr>
          <a:lstStyle/>
          <a:p>
            <a:r>
              <a:rPr lang="en-US" dirty="0" smtClean="0"/>
              <a:t>David Sumner’s (K1ZZ)  visit to PCARS – September 2015 </a:t>
            </a:r>
          </a:p>
        </p:txBody>
      </p:sp>
      <p:pic>
        <p:nvPicPr>
          <p:cNvPr id="69635" name="Picture 3" descr="D:\PCARS-Photos\2015 pics\Meetings\Mtg-14Sept2015\Sized\Img_8120.jpg"/>
          <p:cNvPicPr>
            <a:picLocks noChangeAspect="1" noChangeArrowheads="1"/>
          </p:cNvPicPr>
          <p:nvPr/>
        </p:nvPicPr>
        <p:blipFill>
          <a:blip r:embed="rId2" cstate="print"/>
          <a:srcRect/>
          <a:stretch>
            <a:fillRect/>
          </a:stretch>
        </p:blipFill>
        <p:spPr bwMode="auto">
          <a:xfrm>
            <a:off x="4648200" y="838200"/>
            <a:ext cx="3886200" cy="1418133"/>
          </a:xfrm>
          <a:prstGeom prst="rect">
            <a:avLst/>
          </a:prstGeom>
          <a:noFill/>
        </p:spPr>
      </p:pic>
      <p:pic>
        <p:nvPicPr>
          <p:cNvPr id="69637" name="Picture 5" descr="D:\PCARS-Photos\2015 pics\Meetings\Mtg-14Sept2015\Sized\Img_8155.jpg"/>
          <p:cNvPicPr>
            <a:picLocks noChangeAspect="1" noChangeArrowheads="1"/>
          </p:cNvPicPr>
          <p:nvPr/>
        </p:nvPicPr>
        <p:blipFill>
          <a:blip r:embed="rId3" cstate="print"/>
          <a:srcRect/>
          <a:stretch>
            <a:fillRect/>
          </a:stretch>
        </p:blipFill>
        <p:spPr bwMode="auto">
          <a:xfrm>
            <a:off x="205415" y="914400"/>
            <a:ext cx="4214185" cy="3231094"/>
          </a:xfrm>
          <a:prstGeom prst="rect">
            <a:avLst/>
          </a:prstGeom>
          <a:noFill/>
        </p:spPr>
      </p:pic>
      <p:pic>
        <p:nvPicPr>
          <p:cNvPr id="9" name="Picture 8" descr="DSC00538 (1024x813).jpg"/>
          <p:cNvPicPr/>
          <p:nvPr/>
        </p:nvPicPr>
        <p:blipFill>
          <a:blip r:embed="rId4" cstate="print"/>
          <a:stretch>
            <a:fillRect/>
          </a:stretch>
        </p:blipFill>
        <p:spPr>
          <a:xfrm>
            <a:off x="6858000" y="2438400"/>
            <a:ext cx="2133600" cy="1524000"/>
          </a:xfrm>
          <a:prstGeom prst="rect">
            <a:avLst/>
          </a:prstGeom>
        </p:spPr>
      </p:pic>
      <p:pic>
        <p:nvPicPr>
          <p:cNvPr id="10" name="Picture 9" descr="20150914_202934.jpg"/>
          <p:cNvPicPr/>
          <p:nvPr/>
        </p:nvPicPr>
        <p:blipFill>
          <a:blip r:embed="rId5" cstate="print"/>
          <a:stretch>
            <a:fillRect/>
          </a:stretch>
        </p:blipFill>
        <p:spPr>
          <a:xfrm>
            <a:off x="838200" y="4267200"/>
            <a:ext cx="7391400" cy="1905000"/>
          </a:xfrm>
          <a:prstGeom prst="rect">
            <a:avLst/>
          </a:prstGeom>
        </p:spPr>
      </p:pic>
      <p:pic>
        <p:nvPicPr>
          <p:cNvPr id="11" name="Picture 10" descr="OpeningSlide-2.jpg"/>
          <p:cNvPicPr/>
          <p:nvPr/>
        </p:nvPicPr>
        <p:blipFill>
          <a:blip r:embed="rId6" cstate="print"/>
          <a:stretch>
            <a:fillRect/>
          </a:stretch>
        </p:blipFill>
        <p:spPr>
          <a:xfrm>
            <a:off x="4495800" y="2438400"/>
            <a:ext cx="2312026" cy="1493949"/>
          </a:xfrm>
          <a:prstGeom prst="rect">
            <a:avLst/>
          </a:prstGeom>
        </p:spPr>
      </p:pic>
      <p:pic>
        <p:nvPicPr>
          <p:cNvPr id="12" name="Picture 11" descr="Img_8154.jpg"/>
          <p:cNvPicPr/>
          <p:nvPr/>
        </p:nvPicPr>
        <p:blipFill>
          <a:blip r:embed="rId7" cstate="print"/>
          <a:stretch>
            <a:fillRect/>
          </a:stretch>
        </p:blipFill>
        <p:spPr>
          <a:xfrm>
            <a:off x="1981200" y="1143000"/>
            <a:ext cx="2133600" cy="19812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76</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5" name="TextBox 4"/>
          <p:cNvSpPr txBox="1"/>
          <p:nvPr/>
        </p:nvSpPr>
        <p:spPr>
          <a:xfrm>
            <a:off x="1143000" y="457200"/>
            <a:ext cx="7010400" cy="461665"/>
          </a:xfrm>
          <a:prstGeom prst="rect">
            <a:avLst/>
          </a:prstGeom>
          <a:noFill/>
        </p:spPr>
        <p:txBody>
          <a:bodyPr wrap="square" rtlCol="0">
            <a:spAutoFit/>
          </a:bodyPr>
          <a:lstStyle/>
          <a:p>
            <a:pPr algn="ctr"/>
            <a:r>
              <a:rPr lang="en-US" b="1" dirty="0" smtClean="0"/>
              <a:t>Annual President’s Award</a:t>
            </a:r>
            <a:endParaRPr lang="en-US" b="1" dirty="0"/>
          </a:p>
        </p:txBody>
      </p:sp>
      <p:sp>
        <p:nvSpPr>
          <p:cNvPr id="7" name="Rectangle 6"/>
          <p:cNvSpPr/>
          <p:nvPr/>
        </p:nvSpPr>
        <p:spPr>
          <a:xfrm>
            <a:off x="609600" y="990600"/>
            <a:ext cx="8382000" cy="4893647"/>
          </a:xfrm>
          <a:prstGeom prst="rect">
            <a:avLst/>
          </a:prstGeom>
        </p:spPr>
        <p:txBody>
          <a:bodyPr wrap="square">
            <a:spAutoFit/>
          </a:bodyPr>
          <a:lstStyle/>
          <a:p>
            <a:r>
              <a:rPr lang="en-US" dirty="0" smtClean="0"/>
              <a:t>2006 - KC8RJR, Errol Jordan</a:t>
            </a:r>
          </a:p>
          <a:p>
            <a:r>
              <a:rPr lang="en-US" dirty="0" smtClean="0"/>
              <a:t>2007 - KD8EPA, Dan Porcase</a:t>
            </a:r>
          </a:p>
          <a:p>
            <a:r>
              <a:rPr lang="en-US" dirty="0" smtClean="0"/>
              <a:t>2008 - N8EQJ, Ed Polack and WB9LBI, Bill Fraedrich </a:t>
            </a:r>
          </a:p>
          <a:p>
            <a:r>
              <a:rPr lang="en-US" dirty="0" smtClean="0"/>
              <a:t>2009 - KB8TUY, Mike Ryan, KD8LDY, Russ Williams and</a:t>
            </a:r>
          </a:p>
          <a:p>
            <a:r>
              <a:rPr lang="en-US" dirty="0" smtClean="0"/>
              <a:t>           KD8FLZ, Mike DiCarro</a:t>
            </a:r>
          </a:p>
          <a:p>
            <a:r>
              <a:rPr lang="en-US" dirty="0" smtClean="0"/>
              <a:t>2010 - KD8VT, James Andrews and K8SRR, Steve Randlett</a:t>
            </a:r>
          </a:p>
          <a:p>
            <a:r>
              <a:rPr lang="en-US" dirty="0" smtClean="0"/>
              <a:t>2011 - K8CAV, Rick Kruise</a:t>
            </a:r>
          </a:p>
          <a:p>
            <a:r>
              <a:rPr lang="en-US" dirty="0" smtClean="0"/>
              <a:t>2012 - K8FEY, Bob Hewett and N8QE, Bob Hajdak </a:t>
            </a:r>
          </a:p>
          <a:p>
            <a:r>
              <a:rPr lang="en-US" dirty="0" smtClean="0"/>
              <a:t>2013 - KB8UUZ, Tom "Parky" Parkinson</a:t>
            </a:r>
          </a:p>
          <a:p>
            <a:r>
              <a:rPr lang="en-US" dirty="0" smtClean="0"/>
              <a:t>2014 - KB8AMZ, Terry Morris - AC8NT, James Wilson and</a:t>
            </a:r>
          </a:p>
          <a:p>
            <a:r>
              <a:rPr lang="en-US" dirty="0" smtClean="0"/>
              <a:t>           KD8WZS, Zeb Smith</a:t>
            </a:r>
          </a:p>
          <a:p>
            <a:r>
              <a:rPr lang="en-US" dirty="0" smtClean="0"/>
              <a:t>2015 - </a:t>
            </a:r>
            <a:r>
              <a:rPr lang="en-US" dirty="0" err="1" smtClean="0"/>
              <a:t>AC8QG</a:t>
            </a:r>
            <a:r>
              <a:rPr lang="en-US" dirty="0" smtClean="0"/>
              <a:t>, Nick Wagner and </a:t>
            </a:r>
          </a:p>
          <a:p>
            <a:r>
              <a:rPr lang="en-US" dirty="0" smtClean="0"/>
              <a:t>           </a:t>
            </a:r>
            <a:r>
              <a:rPr lang="en-US" dirty="0" err="1" smtClean="0"/>
              <a:t>KB3GXB</a:t>
            </a:r>
            <a:r>
              <a:rPr lang="en-US" dirty="0" smtClean="0"/>
              <a:t>, Jennifer Andrews</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dirty="0" smtClean="0"/>
          </a:p>
          <a:p>
            <a:pPr>
              <a:defRPr/>
            </a:pPr>
            <a:fld id="{689C099A-4FC8-47EB-8D83-2FC475759B86}" type="slidenum">
              <a:rPr lang="en-US" smtClean="0"/>
              <a:pPr>
                <a:defRPr/>
              </a:pPr>
              <a:t>77</a:t>
            </a:fld>
            <a:endParaRPr lang="en-US" dirty="0"/>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2971800" y="228600"/>
            <a:ext cx="2895600" cy="461665"/>
          </a:xfrm>
          <a:prstGeom prst="rect">
            <a:avLst/>
          </a:prstGeom>
          <a:noFill/>
        </p:spPr>
        <p:txBody>
          <a:bodyPr wrap="square" rtlCol="0">
            <a:spAutoFit/>
          </a:bodyPr>
          <a:lstStyle/>
          <a:p>
            <a:pPr algn="ctr"/>
            <a:r>
              <a:rPr lang="en-US" b="1" i="1" dirty="0" smtClean="0"/>
              <a:t>PCARS Meetings</a:t>
            </a:r>
            <a:endParaRPr lang="en-US" b="1" i="1" dirty="0"/>
          </a:p>
        </p:txBody>
      </p:sp>
      <p:sp>
        <p:nvSpPr>
          <p:cNvPr id="5" name="TextBox 4"/>
          <p:cNvSpPr txBox="1"/>
          <p:nvPr/>
        </p:nvSpPr>
        <p:spPr>
          <a:xfrm>
            <a:off x="152400" y="762000"/>
            <a:ext cx="8991600" cy="4893647"/>
          </a:xfrm>
          <a:prstGeom prst="rect">
            <a:avLst/>
          </a:prstGeom>
          <a:noFill/>
        </p:spPr>
        <p:txBody>
          <a:bodyPr wrap="square" rtlCol="0">
            <a:spAutoFit/>
          </a:bodyPr>
          <a:lstStyle/>
          <a:p>
            <a:pPr algn="ctr"/>
            <a:r>
              <a:rPr lang="en-US" dirty="0" smtClean="0"/>
              <a:t>Over the years, we keep getting more members, or the place of business we have meetings at closes .......</a:t>
            </a:r>
          </a:p>
          <a:p>
            <a:endParaRPr lang="en-US" dirty="0" smtClean="0"/>
          </a:p>
          <a:p>
            <a:endParaRPr lang="en-US" dirty="0" smtClean="0"/>
          </a:p>
          <a:p>
            <a:r>
              <a:rPr lang="en-US" dirty="0" smtClean="0"/>
              <a:t>Mike’s Place – we out grew that venue</a:t>
            </a:r>
          </a:p>
          <a:p>
            <a:endParaRPr lang="en-US" dirty="0" smtClean="0"/>
          </a:p>
          <a:p>
            <a:endParaRPr lang="en-US" dirty="0" smtClean="0"/>
          </a:p>
          <a:p>
            <a:r>
              <a:rPr lang="en-US" dirty="0" smtClean="0"/>
              <a:t>Center of Hope</a:t>
            </a:r>
          </a:p>
          <a:p>
            <a:endParaRPr lang="en-US" dirty="0" smtClean="0"/>
          </a:p>
          <a:p>
            <a:endParaRPr lang="en-US" dirty="0" smtClean="0"/>
          </a:p>
          <a:p>
            <a:r>
              <a:rPr lang="en-US" dirty="0" smtClean="0"/>
              <a:t>Otto’s Lounge in Brimfield – they closed down....</a:t>
            </a:r>
          </a:p>
          <a:p>
            <a:r>
              <a:rPr lang="en-US" dirty="0" smtClean="0"/>
              <a:t>Sideliners – reopened under the new name, then closed down.......</a:t>
            </a:r>
            <a:endParaRPr lang="en-US" dirty="0"/>
          </a:p>
        </p:txBody>
      </p:sp>
      <p:pic>
        <p:nvPicPr>
          <p:cNvPr id="62466" name="Picture 2" descr="Sideliners"/>
          <p:cNvPicPr>
            <a:picLocks noChangeAspect="1" noChangeArrowheads="1"/>
          </p:cNvPicPr>
          <p:nvPr/>
        </p:nvPicPr>
        <p:blipFill>
          <a:blip r:embed="rId2" cstate="print"/>
          <a:srcRect/>
          <a:stretch>
            <a:fillRect/>
          </a:stretch>
        </p:blipFill>
        <p:spPr bwMode="auto">
          <a:xfrm>
            <a:off x="2209800" y="5334000"/>
            <a:ext cx="5172173" cy="685800"/>
          </a:xfrm>
          <a:prstGeom prst="rect">
            <a:avLst/>
          </a:prstGeom>
          <a:noFill/>
          <a:ln w="9525">
            <a:noFill/>
            <a:miter lim="800000"/>
            <a:headEnd/>
            <a:tailEnd/>
          </a:ln>
        </p:spPr>
      </p:pic>
      <p:pic>
        <p:nvPicPr>
          <p:cNvPr id="62467" name="Picture 3" descr="MikesPlace1"/>
          <p:cNvPicPr>
            <a:picLocks noChangeAspect="1" noChangeArrowheads="1"/>
          </p:cNvPicPr>
          <p:nvPr/>
        </p:nvPicPr>
        <p:blipFill>
          <a:blip r:embed="rId3" cstate="print"/>
          <a:srcRect/>
          <a:stretch>
            <a:fillRect/>
          </a:stretch>
        </p:blipFill>
        <p:spPr bwMode="auto">
          <a:xfrm>
            <a:off x="5791200" y="1828800"/>
            <a:ext cx="2438400" cy="1072755"/>
          </a:xfrm>
          <a:prstGeom prst="rect">
            <a:avLst/>
          </a:prstGeom>
          <a:noFill/>
          <a:ln w="9525">
            <a:noFill/>
            <a:miter lim="800000"/>
            <a:headEnd/>
            <a:tailEnd/>
          </a:ln>
        </p:spPr>
      </p:pic>
      <p:pic>
        <p:nvPicPr>
          <p:cNvPr id="62468" name="Picture 4" descr="D:\PCARS-NEWS\2006\Nov 06\PicsUsed\Img_1392.jpg"/>
          <p:cNvPicPr>
            <a:picLocks noChangeAspect="1" noChangeArrowheads="1"/>
          </p:cNvPicPr>
          <p:nvPr/>
        </p:nvPicPr>
        <p:blipFill>
          <a:blip r:embed="rId4" cstate="print"/>
          <a:srcRect/>
          <a:stretch>
            <a:fillRect/>
          </a:stretch>
        </p:blipFill>
        <p:spPr bwMode="auto">
          <a:xfrm>
            <a:off x="2362200" y="3200400"/>
            <a:ext cx="1843087" cy="821718"/>
          </a:xfrm>
          <a:prstGeom prst="rect">
            <a:avLst/>
          </a:prstGeom>
          <a:noFill/>
        </p:spPr>
      </p:pic>
      <p:pic>
        <p:nvPicPr>
          <p:cNvPr id="9" name="Picture 3" descr="IMG_8182"/>
          <p:cNvPicPr>
            <a:picLocks noChangeAspect="1" noChangeArrowheads="1"/>
          </p:cNvPicPr>
          <p:nvPr/>
        </p:nvPicPr>
        <p:blipFill>
          <a:blip r:embed="rId5" cstate="print"/>
          <a:srcRect/>
          <a:stretch>
            <a:fillRect/>
          </a:stretch>
        </p:blipFill>
        <p:spPr bwMode="auto">
          <a:xfrm>
            <a:off x="6400800" y="3200400"/>
            <a:ext cx="2499894" cy="1313313"/>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78</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9" name="Picture 8" descr="Strings-Wings.jpg"/>
          <p:cNvPicPr/>
          <p:nvPr/>
        </p:nvPicPr>
        <p:blipFill>
          <a:blip r:embed="rId2" cstate="print">
            <a:clrChange>
              <a:clrFrom>
                <a:srgbClr val="FFFFFF"/>
              </a:clrFrom>
              <a:clrTo>
                <a:srgbClr val="FFFFFF">
                  <a:alpha val="0"/>
                </a:srgbClr>
              </a:clrTo>
            </a:clrChange>
          </a:blip>
          <a:stretch>
            <a:fillRect/>
          </a:stretch>
        </p:blipFill>
        <p:spPr>
          <a:xfrm>
            <a:off x="6248400" y="2514600"/>
            <a:ext cx="2590800" cy="1066800"/>
          </a:xfrm>
          <a:prstGeom prst="rect">
            <a:avLst/>
          </a:prstGeom>
        </p:spPr>
      </p:pic>
      <p:sp>
        <p:nvSpPr>
          <p:cNvPr id="10" name="TextBox 9"/>
          <p:cNvSpPr txBox="1"/>
          <p:nvPr/>
        </p:nvSpPr>
        <p:spPr>
          <a:xfrm>
            <a:off x="381000" y="2362200"/>
            <a:ext cx="6476999" cy="1200329"/>
          </a:xfrm>
          <a:prstGeom prst="rect">
            <a:avLst/>
          </a:prstGeom>
          <a:noFill/>
        </p:spPr>
        <p:txBody>
          <a:bodyPr wrap="square" rtlCol="0">
            <a:spAutoFit/>
          </a:bodyPr>
          <a:lstStyle/>
          <a:p>
            <a:r>
              <a:rPr lang="en-US" dirty="0" smtClean="0"/>
              <a:t>Strings &amp; Wings – Streetsboro – plenty of room – good wings.  Owner got in trouble.</a:t>
            </a:r>
          </a:p>
          <a:p>
            <a:r>
              <a:rPr lang="en-US" dirty="0" smtClean="0"/>
              <a:t>The doors were padlocked......</a:t>
            </a:r>
            <a:endParaRPr lang="en-US" dirty="0"/>
          </a:p>
        </p:txBody>
      </p:sp>
      <p:sp>
        <p:nvSpPr>
          <p:cNvPr id="11" name="TextBox 10"/>
          <p:cNvSpPr txBox="1"/>
          <p:nvPr/>
        </p:nvSpPr>
        <p:spPr>
          <a:xfrm>
            <a:off x="381000" y="609600"/>
            <a:ext cx="7467600" cy="1200329"/>
          </a:xfrm>
          <a:prstGeom prst="rect">
            <a:avLst/>
          </a:prstGeom>
          <a:noFill/>
        </p:spPr>
        <p:txBody>
          <a:bodyPr wrap="square" rtlCol="0">
            <a:spAutoFit/>
          </a:bodyPr>
          <a:lstStyle/>
          <a:p>
            <a:r>
              <a:rPr lang="en-US" dirty="0" smtClean="0"/>
              <a:t>On Tap Grille – Stow – was okay – but we kept growing – not enough room for all the PCARS members.</a:t>
            </a:r>
            <a:endParaRPr lang="en-US" dirty="0"/>
          </a:p>
        </p:txBody>
      </p:sp>
      <p:pic>
        <p:nvPicPr>
          <p:cNvPr id="12" name="Picture 11" descr="OnTap.jpg"/>
          <p:cNvPicPr>
            <a:picLocks noChangeAspect="1"/>
          </p:cNvPicPr>
          <p:nvPr/>
        </p:nvPicPr>
        <p:blipFill>
          <a:blip r:embed="rId3" cstate="print">
            <a:clrChange>
              <a:clrFrom>
                <a:srgbClr val="FFFFFF"/>
              </a:clrFrom>
              <a:clrTo>
                <a:srgbClr val="FFFFFF">
                  <a:alpha val="0"/>
                </a:srgbClr>
              </a:clrTo>
            </a:clrChange>
          </a:blip>
          <a:stretch>
            <a:fillRect/>
          </a:stretch>
        </p:blipFill>
        <p:spPr>
          <a:xfrm>
            <a:off x="6934200" y="304799"/>
            <a:ext cx="1594104" cy="1615549"/>
          </a:xfrm>
          <a:prstGeom prst="rect">
            <a:avLst/>
          </a:prstGeom>
        </p:spPr>
      </p:pic>
      <p:sp>
        <p:nvSpPr>
          <p:cNvPr id="13" name="TextBox 12"/>
          <p:cNvSpPr txBox="1"/>
          <p:nvPr/>
        </p:nvSpPr>
        <p:spPr>
          <a:xfrm>
            <a:off x="1066800" y="4191000"/>
            <a:ext cx="6357702" cy="461665"/>
          </a:xfrm>
          <a:prstGeom prst="rect">
            <a:avLst/>
          </a:prstGeom>
          <a:noFill/>
        </p:spPr>
        <p:txBody>
          <a:bodyPr wrap="none" rtlCol="0">
            <a:spAutoFit/>
          </a:bodyPr>
          <a:lstStyle/>
          <a:p>
            <a:r>
              <a:rPr lang="en-US" dirty="0" smtClean="0"/>
              <a:t>Presently at the </a:t>
            </a:r>
            <a:r>
              <a:rPr lang="en-US" dirty="0" err="1" smtClean="0"/>
              <a:t>The</a:t>
            </a:r>
            <a:r>
              <a:rPr lang="en-US" dirty="0" smtClean="0"/>
              <a:t> American Legion in Kent</a:t>
            </a:r>
            <a:endParaRPr lang="en-US" dirty="0"/>
          </a:p>
        </p:txBody>
      </p:sp>
      <p:pic>
        <p:nvPicPr>
          <p:cNvPr id="14" name="Picture 13" descr="AmericanLegion-Kent.jpg"/>
          <p:cNvPicPr/>
          <p:nvPr/>
        </p:nvPicPr>
        <p:blipFill>
          <a:blip r:embed="rId4" cstate="print"/>
          <a:stretch>
            <a:fillRect/>
          </a:stretch>
        </p:blipFill>
        <p:spPr>
          <a:xfrm>
            <a:off x="1600200" y="4724400"/>
            <a:ext cx="4495800" cy="1447800"/>
          </a:xfrm>
          <a:prstGeom prst="rect">
            <a:avLst/>
          </a:prstGeom>
        </p:spPr>
      </p:pic>
      <p:pic>
        <p:nvPicPr>
          <p:cNvPr id="15" name="Picture 14" descr="ScreenHunter_01 Jun. 29 12.54.bmp"/>
          <p:cNvPicPr>
            <a:picLocks noChangeAspect="1"/>
          </p:cNvPicPr>
          <p:nvPr/>
        </p:nvPicPr>
        <p:blipFill>
          <a:blip r:embed="rId5" cstate="print">
            <a:clrChange>
              <a:clrFrom>
                <a:srgbClr val="FFFFFF"/>
              </a:clrFrom>
              <a:clrTo>
                <a:srgbClr val="FFFFFF">
                  <a:alpha val="0"/>
                </a:srgbClr>
              </a:clrTo>
            </a:clrChange>
          </a:blip>
          <a:stretch>
            <a:fillRect/>
          </a:stretch>
        </p:blipFill>
        <p:spPr>
          <a:xfrm>
            <a:off x="6324600" y="4800600"/>
            <a:ext cx="1295400" cy="133674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79</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52400" y="3200400"/>
            <a:ext cx="2307042" cy="461665"/>
          </a:xfrm>
          <a:prstGeom prst="rect">
            <a:avLst/>
          </a:prstGeom>
          <a:noFill/>
        </p:spPr>
        <p:txBody>
          <a:bodyPr wrap="none" rtlCol="0">
            <a:spAutoFit/>
          </a:bodyPr>
          <a:lstStyle/>
          <a:p>
            <a:r>
              <a:rPr lang="en-US" dirty="0" smtClean="0"/>
              <a:t>PCARS Picnics</a:t>
            </a:r>
            <a:endParaRPr lang="en-US" dirty="0"/>
          </a:p>
        </p:txBody>
      </p:sp>
      <p:pic>
        <p:nvPicPr>
          <p:cNvPr id="79874" name="Picture 2" descr="D:\PCARS-Photos\2011pics\Picnic-2Jul2011\Picnic2011-KC8PD-09.jpg"/>
          <p:cNvPicPr>
            <a:picLocks noChangeAspect="1" noChangeArrowheads="1"/>
          </p:cNvPicPr>
          <p:nvPr/>
        </p:nvPicPr>
        <p:blipFill>
          <a:blip r:embed="rId2" cstate="print"/>
          <a:srcRect/>
          <a:stretch>
            <a:fillRect/>
          </a:stretch>
        </p:blipFill>
        <p:spPr bwMode="auto">
          <a:xfrm>
            <a:off x="2743200" y="2514600"/>
            <a:ext cx="4724400" cy="1722723"/>
          </a:xfrm>
          <a:prstGeom prst="rect">
            <a:avLst/>
          </a:prstGeom>
          <a:noFill/>
        </p:spPr>
      </p:pic>
      <p:pic>
        <p:nvPicPr>
          <p:cNvPr id="79875" name="Picture 3" descr="D:\PCARS-Photos\2013 pics\Picnic-27July2013\IMG_4657.JPG"/>
          <p:cNvPicPr>
            <a:picLocks noChangeAspect="1" noChangeArrowheads="1"/>
          </p:cNvPicPr>
          <p:nvPr/>
        </p:nvPicPr>
        <p:blipFill>
          <a:blip r:embed="rId3" cstate="print"/>
          <a:srcRect/>
          <a:stretch>
            <a:fillRect/>
          </a:stretch>
        </p:blipFill>
        <p:spPr bwMode="auto">
          <a:xfrm>
            <a:off x="533400" y="4343400"/>
            <a:ext cx="2260612" cy="1695362"/>
          </a:xfrm>
          <a:prstGeom prst="rect">
            <a:avLst/>
          </a:prstGeom>
          <a:noFill/>
        </p:spPr>
      </p:pic>
      <p:pic>
        <p:nvPicPr>
          <p:cNvPr id="79876" name="Picture 4" descr="D:\PCARS-Photos\2013 pics\Picnic-27July2013\IMG_4662.JPG"/>
          <p:cNvPicPr>
            <a:picLocks noChangeAspect="1" noChangeArrowheads="1"/>
          </p:cNvPicPr>
          <p:nvPr/>
        </p:nvPicPr>
        <p:blipFill>
          <a:blip r:embed="rId4" cstate="print"/>
          <a:srcRect/>
          <a:stretch>
            <a:fillRect/>
          </a:stretch>
        </p:blipFill>
        <p:spPr bwMode="auto">
          <a:xfrm>
            <a:off x="3276600" y="4343400"/>
            <a:ext cx="2438539" cy="1828800"/>
          </a:xfrm>
          <a:prstGeom prst="rect">
            <a:avLst/>
          </a:prstGeom>
          <a:noFill/>
        </p:spPr>
      </p:pic>
      <p:pic>
        <p:nvPicPr>
          <p:cNvPr id="79877" name="Picture 5" descr="D:\PCARS-Photos\2014 pics\Picnic-26July2014\IMG_6331.JPG"/>
          <p:cNvPicPr>
            <a:picLocks noChangeAspect="1" noChangeArrowheads="1"/>
          </p:cNvPicPr>
          <p:nvPr/>
        </p:nvPicPr>
        <p:blipFill>
          <a:blip r:embed="rId5" cstate="print"/>
          <a:srcRect/>
          <a:stretch>
            <a:fillRect/>
          </a:stretch>
        </p:blipFill>
        <p:spPr bwMode="auto">
          <a:xfrm>
            <a:off x="6222994" y="4343400"/>
            <a:ext cx="2478759" cy="1858963"/>
          </a:xfrm>
          <a:prstGeom prst="rect">
            <a:avLst/>
          </a:prstGeom>
          <a:noFill/>
        </p:spPr>
      </p:pic>
      <p:pic>
        <p:nvPicPr>
          <p:cNvPr id="88068" name="Picture 4" descr="D:\PCARS-Photos\2006\2006-Photos\Sep\PCARS-Picnic-16Sep06\Img_1277.jpg"/>
          <p:cNvPicPr>
            <a:picLocks noChangeAspect="1" noChangeArrowheads="1"/>
          </p:cNvPicPr>
          <p:nvPr/>
        </p:nvPicPr>
        <p:blipFill>
          <a:blip r:embed="rId6" cstate="print"/>
          <a:srcRect/>
          <a:stretch>
            <a:fillRect/>
          </a:stretch>
        </p:blipFill>
        <p:spPr bwMode="auto">
          <a:xfrm>
            <a:off x="3124200" y="228600"/>
            <a:ext cx="5029200" cy="2116832"/>
          </a:xfrm>
          <a:prstGeom prst="rect">
            <a:avLst/>
          </a:prstGeom>
          <a:noFill/>
        </p:spPr>
      </p:pic>
      <p:pic>
        <p:nvPicPr>
          <p:cNvPr id="88069" name="Picture 5" descr="D:\PCARS-Photos\2006\2006-Photos\Sep\PCARS-Picnic-16Sep06\PicnicChef.jpg"/>
          <p:cNvPicPr>
            <a:picLocks noChangeAspect="1" noChangeArrowheads="1"/>
          </p:cNvPicPr>
          <p:nvPr/>
        </p:nvPicPr>
        <p:blipFill>
          <a:blip r:embed="rId7" cstate="print"/>
          <a:srcRect/>
          <a:stretch>
            <a:fillRect/>
          </a:stretch>
        </p:blipFill>
        <p:spPr bwMode="auto">
          <a:xfrm>
            <a:off x="1066800" y="228600"/>
            <a:ext cx="1723293" cy="2133600"/>
          </a:xfrm>
          <a:prstGeom prst="rect">
            <a:avLst/>
          </a:prstGeom>
          <a:noFill/>
        </p:spPr>
      </p:pic>
      <p:sp>
        <p:nvSpPr>
          <p:cNvPr id="11" name="TextBox 10"/>
          <p:cNvSpPr txBox="1"/>
          <p:nvPr/>
        </p:nvSpPr>
        <p:spPr>
          <a:xfrm>
            <a:off x="1371600" y="2362200"/>
            <a:ext cx="870751" cy="461665"/>
          </a:xfrm>
          <a:prstGeom prst="rect">
            <a:avLst/>
          </a:prstGeom>
          <a:noFill/>
        </p:spPr>
        <p:txBody>
          <a:bodyPr wrap="none" rtlCol="0">
            <a:spAutoFit/>
          </a:bodyPr>
          <a:lstStyle/>
          <a:p>
            <a:r>
              <a:rPr lang="en-US" dirty="0" smtClean="0"/>
              <a:t>2006</a:t>
            </a:r>
            <a:endParaRPr lang="en-US" dirty="0"/>
          </a:p>
        </p:txBody>
      </p:sp>
      <p:sp>
        <p:nvSpPr>
          <p:cNvPr id="12" name="TextBox 11"/>
          <p:cNvSpPr txBox="1"/>
          <p:nvPr/>
        </p:nvSpPr>
        <p:spPr>
          <a:xfrm>
            <a:off x="7620000" y="3124200"/>
            <a:ext cx="870751" cy="461665"/>
          </a:xfrm>
          <a:prstGeom prst="rect">
            <a:avLst/>
          </a:prstGeom>
          <a:noFill/>
        </p:spPr>
        <p:txBody>
          <a:bodyPr wrap="none" rtlCol="0">
            <a:spAutoFit/>
          </a:bodyPr>
          <a:lstStyle/>
          <a:p>
            <a:r>
              <a:rPr lang="en-US" dirty="0" smtClean="0"/>
              <a:t>2015</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0"/>
          </p:nvPr>
        </p:nvSpPr>
        <p:spPr>
          <a:noFill/>
        </p:spPr>
        <p:txBody>
          <a:bodyPr/>
          <a:lstStyle/>
          <a:p>
            <a:endParaRPr lang="en-US" smtClean="0"/>
          </a:p>
          <a:p>
            <a:fld id="{2BCBDF36-258E-4E6A-9925-BF718E2DFFA0}" type="slidenum">
              <a:rPr lang="en-US" smtClean="0"/>
              <a:pPr/>
              <a:t>8</a:t>
            </a:fld>
            <a:endParaRPr lang="en-US" smtClean="0"/>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8196" name="TextBox 3"/>
          <p:cNvSpPr txBox="1">
            <a:spLocks noChangeArrowheads="1"/>
          </p:cNvSpPr>
          <p:nvPr/>
        </p:nvSpPr>
        <p:spPr bwMode="auto">
          <a:xfrm>
            <a:off x="228600" y="685800"/>
            <a:ext cx="8458200" cy="1569660"/>
          </a:xfrm>
          <a:prstGeom prst="rect">
            <a:avLst/>
          </a:prstGeom>
          <a:noFill/>
          <a:ln w="9525">
            <a:noFill/>
            <a:miter lim="800000"/>
            <a:headEnd/>
            <a:tailEnd/>
          </a:ln>
        </p:spPr>
        <p:txBody>
          <a:bodyPr>
            <a:spAutoFit/>
          </a:bodyPr>
          <a:lstStyle/>
          <a:p>
            <a:pPr algn="ctr"/>
            <a:r>
              <a:rPr lang="en-US" sz="4800" dirty="0" smtClean="0"/>
              <a:t>Located on the club website:</a:t>
            </a:r>
            <a:endParaRPr lang="en-US" sz="4800" dirty="0"/>
          </a:p>
          <a:p>
            <a:pPr algn="ctr"/>
            <a:r>
              <a:rPr lang="en-US" sz="4800" b="1" i="1" dirty="0" smtClean="0"/>
              <a:t>www.portcars.org</a:t>
            </a:r>
            <a:endParaRPr lang="en-US" sz="4800" b="1" i="1" dirty="0"/>
          </a:p>
        </p:txBody>
      </p:sp>
      <p:pic>
        <p:nvPicPr>
          <p:cNvPr id="8197" name="Picture 4" descr="WebSite2011.jpg"/>
          <p:cNvPicPr>
            <a:picLocks noChangeAspect="1"/>
          </p:cNvPicPr>
          <p:nvPr/>
        </p:nvPicPr>
        <p:blipFill>
          <a:blip r:embed="rId2" cstate="print"/>
          <a:srcRect/>
          <a:stretch>
            <a:fillRect/>
          </a:stretch>
        </p:blipFill>
        <p:spPr bwMode="auto">
          <a:xfrm>
            <a:off x="457200" y="2362200"/>
            <a:ext cx="8161338" cy="1957388"/>
          </a:xfrm>
          <a:prstGeom prst="rect">
            <a:avLst/>
          </a:prstGeom>
          <a:noFill/>
          <a:ln w="9525">
            <a:noFill/>
            <a:miter lim="800000"/>
            <a:headEnd/>
            <a:tailEnd/>
          </a:ln>
        </p:spPr>
      </p:pic>
      <p:sp>
        <p:nvSpPr>
          <p:cNvPr id="6" name="TextBox 5"/>
          <p:cNvSpPr txBox="1"/>
          <p:nvPr/>
        </p:nvSpPr>
        <p:spPr>
          <a:xfrm>
            <a:off x="533400" y="4343400"/>
            <a:ext cx="8305800" cy="1569660"/>
          </a:xfrm>
          <a:prstGeom prst="rect">
            <a:avLst/>
          </a:prstGeom>
          <a:noFill/>
        </p:spPr>
        <p:txBody>
          <a:bodyPr wrap="square" rtlCol="0">
            <a:spAutoFit/>
          </a:bodyPr>
          <a:lstStyle/>
          <a:p>
            <a:pPr algn="ctr"/>
            <a:r>
              <a:rPr lang="en-US" sz="3200" dirty="0" smtClean="0"/>
              <a:t>All the details of our accomplishments and the FUN we’ve had is well documented and worth the time to review</a:t>
            </a:r>
            <a:endParaRPr lang="en-US" sz="32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80</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80898" name="Picture 2" descr="D:\PCARS-Photos\2012 PICS\BBQSO-Party-25Aug2012\Sized\ScreenHunter_01 Jul. 07 10.52.bmp"/>
          <p:cNvPicPr>
            <a:picLocks noChangeAspect="1" noChangeArrowheads="1"/>
          </p:cNvPicPr>
          <p:nvPr/>
        </p:nvPicPr>
        <p:blipFill>
          <a:blip r:embed="rId2" cstate="print"/>
          <a:srcRect/>
          <a:stretch>
            <a:fillRect/>
          </a:stretch>
        </p:blipFill>
        <p:spPr bwMode="auto">
          <a:xfrm>
            <a:off x="3048000" y="381000"/>
            <a:ext cx="4800600" cy="1076325"/>
          </a:xfrm>
          <a:prstGeom prst="rect">
            <a:avLst/>
          </a:prstGeom>
          <a:noFill/>
        </p:spPr>
      </p:pic>
      <p:pic>
        <p:nvPicPr>
          <p:cNvPr id="80899" name="Picture 3" descr="D:\PCARS-Photos\2012 PICS\BBQSO-Party-25Aug2012\Sized\W8PT.jpg"/>
          <p:cNvPicPr>
            <a:picLocks noChangeAspect="1" noChangeArrowheads="1"/>
          </p:cNvPicPr>
          <p:nvPr/>
        </p:nvPicPr>
        <p:blipFill>
          <a:blip r:embed="rId3" cstate="print"/>
          <a:srcRect/>
          <a:stretch>
            <a:fillRect/>
          </a:stretch>
        </p:blipFill>
        <p:spPr bwMode="auto">
          <a:xfrm>
            <a:off x="609600" y="381000"/>
            <a:ext cx="1958848" cy="2438400"/>
          </a:xfrm>
          <a:prstGeom prst="rect">
            <a:avLst/>
          </a:prstGeom>
          <a:noFill/>
        </p:spPr>
      </p:pic>
      <p:pic>
        <p:nvPicPr>
          <p:cNvPr id="80900" name="Picture 4" descr="D:\PCARS-Photos\2012 PICS\BBQSO-Party-25Aug2012\Sized\Img_3532.jpg"/>
          <p:cNvPicPr>
            <a:picLocks noChangeAspect="1" noChangeArrowheads="1"/>
          </p:cNvPicPr>
          <p:nvPr/>
        </p:nvPicPr>
        <p:blipFill>
          <a:blip r:embed="rId4" cstate="print"/>
          <a:srcRect/>
          <a:stretch>
            <a:fillRect/>
          </a:stretch>
        </p:blipFill>
        <p:spPr bwMode="auto">
          <a:xfrm>
            <a:off x="4876800" y="1600200"/>
            <a:ext cx="3505200" cy="2319274"/>
          </a:xfrm>
          <a:prstGeom prst="rect">
            <a:avLst/>
          </a:prstGeom>
          <a:noFill/>
        </p:spPr>
      </p:pic>
      <p:pic>
        <p:nvPicPr>
          <p:cNvPr id="80901" name="Picture 5" descr="D:\PCARS-Photos\2012 PICS\BBQSO-Party-25Aug2012\Sized\Img_3505.jpg"/>
          <p:cNvPicPr>
            <a:picLocks noChangeAspect="1" noChangeArrowheads="1"/>
          </p:cNvPicPr>
          <p:nvPr/>
        </p:nvPicPr>
        <p:blipFill>
          <a:blip r:embed="rId5" cstate="print"/>
          <a:srcRect/>
          <a:stretch>
            <a:fillRect/>
          </a:stretch>
        </p:blipFill>
        <p:spPr bwMode="auto">
          <a:xfrm>
            <a:off x="304800" y="3124200"/>
            <a:ext cx="4181475" cy="2815527"/>
          </a:xfrm>
          <a:prstGeom prst="rect">
            <a:avLst/>
          </a:prstGeom>
          <a:noFill/>
        </p:spPr>
      </p:pic>
      <p:pic>
        <p:nvPicPr>
          <p:cNvPr id="80902" name="Picture 6" descr="D:\PCARS-Photos\2012 PICS\BBQSO-Party-25Aug2012\Sized\Chef-Jim-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781800" y="3962400"/>
            <a:ext cx="1219200" cy="2642871"/>
          </a:xfrm>
          <a:prstGeom prst="rect">
            <a:avLst/>
          </a:prstGeom>
          <a:noFill/>
        </p:spPr>
      </p:pic>
      <p:pic>
        <p:nvPicPr>
          <p:cNvPr id="80903" name="Picture 7" descr="D:\PCARS-Photos\2012 PICS\BBQSO-Party-25Aug2012\Sized\Dave-Chef-1.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410200" y="4038600"/>
            <a:ext cx="1123950" cy="2383190"/>
          </a:xfrm>
          <a:prstGeom prst="rect">
            <a:avLst/>
          </a:prstGeom>
          <a:noFill/>
        </p:spPr>
      </p:pic>
      <p:sp>
        <p:nvSpPr>
          <p:cNvPr id="10" name="TextBox 9"/>
          <p:cNvSpPr txBox="1"/>
          <p:nvPr/>
        </p:nvSpPr>
        <p:spPr>
          <a:xfrm>
            <a:off x="2971800" y="1676400"/>
            <a:ext cx="1364476" cy="1200329"/>
          </a:xfrm>
          <a:prstGeom prst="rect">
            <a:avLst/>
          </a:prstGeom>
          <a:noFill/>
        </p:spPr>
        <p:txBody>
          <a:bodyPr wrap="none" rtlCol="0">
            <a:spAutoFit/>
          </a:bodyPr>
          <a:lstStyle/>
          <a:p>
            <a:pPr algn="ctr"/>
            <a:r>
              <a:rPr lang="en-US" dirty="0" smtClean="0"/>
              <a:t>Ohio</a:t>
            </a:r>
          </a:p>
          <a:p>
            <a:pPr algn="ctr"/>
            <a:r>
              <a:rPr lang="en-US" dirty="0" smtClean="0"/>
              <a:t>B-B-</a:t>
            </a:r>
            <a:r>
              <a:rPr lang="en-US" dirty="0" err="1" smtClean="0"/>
              <a:t>Qso</a:t>
            </a:r>
            <a:endParaRPr lang="en-US" dirty="0" smtClean="0"/>
          </a:p>
          <a:p>
            <a:pPr algn="ctr"/>
            <a:r>
              <a:rPr lang="en-US" dirty="0" smtClean="0"/>
              <a:t>Party</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81</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2438400" y="304800"/>
            <a:ext cx="3812262" cy="461665"/>
          </a:xfrm>
          <a:prstGeom prst="rect">
            <a:avLst/>
          </a:prstGeom>
          <a:noFill/>
        </p:spPr>
        <p:txBody>
          <a:bodyPr wrap="none" rtlCol="0">
            <a:spAutoFit/>
          </a:bodyPr>
          <a:lstStyle/>
          <a:p>
            <a:r>
              <a:rPr lang="en-US" dirty="0" smtClean="0"/>
              <a:t>Net Nights at the Club Site</a:t>
            </a:r>
            <a:endParaRPr lang="en-US" dirty="0"/>
          </a:p>
        </p:txBody>
      </p:sp>
      <p:pic>
        <p:nvPicPr>
          <p:cNvPr id="83970" name="Picture 2" descr="D:\PCARS-Photos\2013 pics\NetNight-Sep26-2013\DCP_3694.JPG"/>
          <p:cNvPicPr>
            <a:picLocks noChangeAspect="1" noChangeArrowheads="1"/>
          </p:cNvPicPr>
          <p:nvPr/>
        </p:nvPicPr>
        <p:blipFill>
          <a:blip r:embed="rId2" cstate="print"/>
          <a:srcRect/>
          <a:stretch>
            <a:fillRect/>
          </a:stretch>
        </p:blipFill>
        <p:spPr bwMode="auto">
          <a:xfrm>
            <a:off x="3161270" y="914400"/>
            <a:ext cx="2652584" cy="1752600"/>
          </a:xfrm>
          <a:prstGeom prst="rect">
            <a:avLst/>
          </a:prstGeom>
          <a:noFill/>
        </p:spPr>
      </p:pic>
      <p:pic>
        <p:nvPicPr>
          <p:cNvPr id="83971" name="Picture 3" descr="D:\PCARS-Photos\2013 pics\NetNight-Sep26-2013\DCP_3697.JPG"/>
          <p:cNvPicPr>
            <a:picLocks noChangeAspect="1" noChangeArrowheads="1"/>
          </p:cNvPicPr>
          <p:nvPr/>
        </p:nvPicPr>
        <p:blipFill>
          <a:blip r:embed="rId3" cstate="print"/>
          <a:srcRect/>
          <a:stretch>
            <a:fillRect/>
          </a:stretch>
        </p:blipFill>
        <p:spPr bwMode="auto">
          <a:xfrm>
            <a:off x="304800" y="914400"/>
            <a:ext cx="2667000" cy="1762125"/>
          </a:xfrm>
          <a:prstGeom prst="rect">
            <a:avLst/>
          </a:prstGeom>
          <a:noFill/>
        </p:spPr>
      </p:pic>
      <p:pic>
        <p:nvPicPr>
          <p:cNvPr id="83972" name="Picture 4" descr="D:\PCARS-Photos\2013 pics\NetNight-Sep26-2013\DCP_3708.JPG"/>
          <p:cNvPicPr>
            <a:picLocks noChangeAspect="1" noChangeArrowheads="1"/>
          </p:cNvPicPr>
          <p:nvPr/>
        </p:nvPicPr>
        <p:blipFill>
          <a:blip r:embed="rId4" cstate="print"/>
          <a:srcRect/>
          <a:stretch>
            <a:fillRect/>
          </a:stretch>
        </p:blipFill>
        <p:spPr bwMode="auto">
          <a:xfrm>
            <a:off x="5943600" y="914400"/>
            <a:ext cx="2708189" cy="1789339"/>
          </a:xfrm>
          <a:prstGeom prst="rect">
            <a:avLst/>
          </a:prstGeom>
          <a:noFill/>
        </p:spPr>
      </p:pic>
      <p:pic>
        <p:nvPicPr>
          <p:cNvPr id="83973" name="Picture 5" descr="D:\PCARS-Photos\2014 pics\NetNite-24April2014\Dscf1300 (2).jpg"/>
          <p:cNvPicPr>
            <a:picLocks noChangeAspect="1" noChangeArrowheads="1"/>
          </p:cNvPicPr>
          <p:nvPr/>
        </p:nvPicPr>
        <p:blipFill>
          <a:blip r:embed="rId5" cstate="print"/>
          <a:srcRect/>
          <a:stretch>
            <a:fillRect/>
          </a:stretch>
        </p:blipFill>
        <p:spPr bwMode="auto">
          <a:xfrm>
            <a:off x="4724400" y="3276600"/>
            <a:ext cx="4110125" cy="2154635"/>
          </a:xfrm>
          <a:prstGeom prst="rect">
            <a:avLst/>
          </a:prstGeom>
          <a:noFill/>
        </p:spPr>
      </p:pic>
      <p:pic>
        <p:nvPicPr>
          <p:cNvPr id="83974" name="Picture 6" descr="D:\PCARS-Photos\2014 pics\NetNite-24April2014\DSCF1312.JPG"/>
          <p:cNvPicPr>
            <a:picLocks noChangeAspect="1" noChangeArrowheads="1"/>
          </p:cNvPicPr>
          <p:nvPr/>
        </p:nvPicPr>
        <p:blipFill>
          <a:blip r:embed="rId6" cstate="print"/>
          <a:srcRect/>
          <a:stretch>
            <a:fillRect/>
          </a:stretch>
        </p:blipFill>
        <p:spPr bwMode="auto">
          <a:xfrm>
            <a:off x="304800" y="2743200"/>
            <a:ext cx="4572000" cy="3429000"/>
          </a:xfrm>
          <a:prstGeom prst="rect">
            <a:avLst/>
          </a:prstGeom>
          <a:noFill/>
        </p:spPr>
      </p:pic>
      <p:sp>
        <p:nvSpPr>
          <p:cNvPr id="10" name="TextBox 9"/>
          <p:cNvSpPr txBox="1"/>
          <p:nvPr/>
        </p:nvSpPr>
        <p:spPr>
          <a:xfrm>
            <a:off x="5715000" y="5562600"/>
            <a:ext cx="1891095" cy="461665"/>
          </a:xfrm>
          <a:prstGeom prst="rect">
            <a:avLst/>
          </a:prstGeom>
          <a:noFill/>
        </p:spPr>
        <p:txBody>
          <a:bodyPr wrap="none" rtlCol="0">
            <a:spAutoFit/>
          </a:bodyPr>
          <a:lstStyle/>
          <a:p>
            <a:r>
              <a:rPr lang="en-US" dirty="0" smtClean="0"/>
              <a:t>4</a:t>
            </a:r>
            <a:r>
              <a:rPr lang="en-US" baseline="30000" dirty="0" smtClean="0"/>
              <a:t>th</a:t>
            </a:r>
            <a:r>
              <a:rPr lang="en-US" dirty="0" smtClean="0"/>
              <a:t> Thursday</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82</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5181600" y="1371600"/>
            <a:ext cx="3657600" cy="4708981"/>
          </a:xfrm>
          <a:prstGeom prst="rect">
            <a:avLst/>
          </a:prstGeom>
          <a:noFill/>
        </p:spPr>
        <p:txBody>
          <a:bodyPr wrap="square" rtlCol="0">
            <a:spAutoFit/>
          </a:bodyPr>
          <a:lstStyle/>
          <a:p>
            <a:pPr algn="ctr"/>
            <a:r>
              <a:rPr lang="en-US" sz="6000" b="1" dirty="0" smtClean="0"/>
              <a:t>And the </a:t>
            </a:r>
          </a:p>
          <a:p>
            <a:pPr algn="ctr"/>
            <a:r>
              <a:rPr lang="en-US" sz="6000" b="1" dirty="0" smtClean="0"/>
              <a:t>FUN keeps              </a:t>
            </a:r>
          </a:p>
          <a:p>
            <a:pPr algn="ctr"/>
            <a:r>
              <a:rPr lang="en-US" sz="6000" b="1" dirty="0" smtClean="0"/>
              <a:t>on going </a:t>
            </a:r>
          </a:p>
          <a:p>
            <a:pPr algn="ctr"/>
            <a:endParaRPr lang="en-US" sz="6000" b="1" dirty="0" smtClean="0"/>
          </a:p>
        </p:txBody>
      </p:sp>
      <p:pic>
        <p:nvPicPr>
          <p:cNvPr id="5" name="Picture 3" descr="E:\PCARS-Photos\Squirrels-real\xlistening.jpg"/>
          <p:cNvPicPr>
            <a:picLocks noChangeAspect="1" noChangeArrowheads="1"/>
          </p:cNvPicPr>
          <p:nvPr/>
        </p:nvPicPr>
        <p:blipFill>
          <a:blip r:embed="rId2" cstate="print"/>
          <a:srcRect/>
          <a:stretch>
            <a:fillRect/>
          </a:stretch>
        </p:blipFill>
        <p:spPr bwMode="auto">
          <a:xfrm>
            <a:off x="457200" y="1524000"/>
            <a:ext cx="4572000" cy="34290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83</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447800" y="838200"/>
            <a:ext cx="6172200" cy="5262979"/>
          </a:xfrm>
          <a:prstGeom prst="rect">
            <a:avLst/>
          </a:prstGeom>
          <a:noFill/>
        </p:spPr>
        <p:txBody>
          <a:bodyPr wrap="square" rtlCol="0">
            <a:spAutoFit/>
          </a:bodyPr>
          <a:lstStyle/>
          <a:p>
            <a:pPr algn="ctr"/>
            <a:r>
              <a:rPr lang="en-US" dirty="0" smtClean="0"/>
              <a:t>The more I worked on gathering information about the first 10 years of PCARS, the more I thought about an old TV Show – Cheers</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r>
              <a:rPr lang="en-US" dirty="0" smtClean="0"/>
              <a:t>PCARS is like Cheers – Everyone knows your callsign and you are </a:t>
            </a:r>
            <a:r>
              <a:rPr lang="en-US" i="1" dirty="0" smtClean="0"/>
              <a:t>always</a:t>
            </a:r>
            <a:r>
              <a:rPr lang="en-US" dirty="0" smtClean="0"/>
              <a:t> welcome</a:t>
            </a:r>
          </a:p>
          <a:p>
            <a:pPr algn="ctr"/>
            <a:endParaRPr lang="en-US" dirty="0" smtClean="0"/>
          </a:p>
          <a:p>
            <a:pPr algn="ctr"/>
            <a:r>
              <a:rPr lang="en-US" dirty="0" smtClean="0"/>
              <a:t>PCARS is a </a:t>
            </a:r>
            <a:r>
              <a:rPr lang="en-US" i="1" dirty="0" smtClean="0"/>
              <a:t>home away from home</a:t>
            </a:r>
            <a:endParaRPr lang="en-US" i="1" dirty="0"/>
          </a:p>
        </p:txBody>
      </p:sp>
      <p:pic>
        <p:nvPicPr>
          <p:cNvPr id="5" name="Picture 4" descr="Cheers.jpg"/>
          <p:cNvPicPr>
            <a:picLocks noChangeAspect="1"/>
          </p:cNvPicPr>
          <p:nvPr/>
        </p:nvPicPr>
        <p:blipFill>
          <a:blip r:embed="rId2" cstate="print"/>
          <a:stretch>
            <a:fillRect/>
          </a:stretch>
        </p:blipFill>
        <p:spPr>
          <a:xfrm>
            <a:off x="2362200" y="2057400"/>
            <a:ext cx="4199466" cy="23622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84</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81922" name="Picture 2" descr="D:\PCARS-Photos\2012 PICS\ClubSite-Feb2012\PCARS-Welcome.jpg"/>
          <p:cNvPicPr>
            <a:picLocks noChangeAspect="1" noChangeArrowheads="1"/>
          </p:cNvPicPr>
          <p:nvPr/>
        </p:nvPicPr>
        <p:blipFill>
          <a:blip r:embed="rId2" cstate="print"/>
          <a:srcRect/>
          <a:stretch>
            <a:fillRect/>
          </a:stretch>
        </p:blipFill>
        <p:spPr bwMode="auto">
          <a:xfrm>
            <a:off x="1219200" y="533400"/>
            <a:ext cx="6672879" cy="5615789"/>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85</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990600" y="914400"/>
            <a:ext cx="7391400" cy="769441"/>
          </a:xfrm>
          <a:prstGeom prst="rect">
            <a:avLst/>
          </a:prstGeom>
          <a:noFill/>
        </p:spPr>
        <p:txBody>
          <a:bodyPr wrap="square" rtlCol="0">
            <a:spAutoFit/>
          </a:bodyPr>
          <a:lstStyle/>
          <a:p>
            <a:r>
              <a:rPr lang="en-US" sz="4400" b="1" dirty="0" smtClean="0"/>
              <a:t>PCARS – the next 10 years</a:t>
            </a:r>
            <a:endParaRPr lang="en-US" sz="4400" b="1" dirty="0"/>
          </a:p>
        </p:txBody>
      </p:sp>
      <p:pic>
        <p:nvPicPr>
          <p:cNvPr id="5"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90800" y="1828800"/>
            <a:ext cx="3733800" cy="3984942"/>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endParaRPr lang="en-US" smtClean="0"/>
          </a:p>
          <a:p>
            <a:pPr>
              <a:defRPr/>
            </a:pPr>
            <a:fld id="{689C099A-4FC8-47EB-8D83-2FC475759B86}" type="slidenum">
              <a:rPr lang="en-US" smtClean="0"/>
              <a:pPr>
                <a:defRPr/>
              </a:pPr>
              <a:t>86</a:t>
            </a:fld>
            <a:endParaRPr lang="en-US"/>
          </a:p>
        </p:txBody>
      </p:sp>
      <p:sp>
        <p:nvSpPr>
          <p:cNvPr id="3" name="Footer Placeholder 2"/>
          <p:cNvSpPr>
            <a:spLocks noGrp="1"/>
          </p:cNvSpPr>
          <p:nvPr>
            <p:ph type="ftr" sz="quarter" idx="11"/>
          </p:nvPr>
        </p:nvSpPr>
        <p:spPr/>
        <p:txBody>
          <a:bodyPr/>
          <a:lstStyle/>
          <a:p>
            <a:pPr>
              <a:defRPr/>
            </a:pPr>
            <a:r>
              <a:rPr lang="en-US" smtClean="0"/>
              <a:t>              </a:t>
            </a:r>
          </a:p>
          <a:p>
            <a:pPr>
              <a:defRPr/>
            </a:pPr>
            <a:r>
              <a:rPr lang="en-US" smtClean="0"/>
              <a:t>             </a:t>
            </a:r>
            <a:r>
              <a:rPr lang="en-US" i="1" smtClean="0">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sp>
        <p:nvSpPr>
          <p:cNvPr id="4" name="TextBox 3"/>
          <p:cNvSpPr txBox="1"/>
          <p:nvPr/>
        </p:nvSpPr>
        <p:spPr>
          <a:xfrm>
            <a:off x="1676400" y="838200"/>
            <a:ext cx="6055632" cy="1107996"/>
          </a:xfrm>
          <a:prstGeom prst="rect">
            <a:avLst/>
          </a:prstGeom>
          <a:noFill/>
        </p:spPr>
        <p:txBody>
          <a:bodyPr wrap="none" rtlCol="0">
            <a:spAutoFit/>
          </a:bodyPr>
          <a:lstStyle/>
          <a:p>
            <a:r>
              <a:rPr lang="en-US" sz="6600" dirty="0" smtClean="0"/>
              <a:t>It’s all up to you</a:t>
            </a:r>
            <a:endParaRPr lang="en-US" sz="6600" dirty="0"/>
          </a:p>
        </p:txBody>
      </p:sp>
      <p:sp>
        <p:nvSpPr>
          <p:cNvPr id="5" name="TextBox 4"/>
          <p:cNvSpPr txBox="1"/>
          <p:nvPr/>
        </p:nvSpPr>
        <p:spPr>
          <a:xfrm>
            <a:off x="2667000" y="5334000"/>
            <a:ext cx="4095993" cy="461665"/>
          </a:xfrm>
          <a:prstGeom prst="rect">
            <a:avLst/>
          </a:prstGeom>
          <a:noFill/>
        </p:spPr>
        <p:txBody>
          <a:bodyPr wrap="none" rtlCol="0">
            <a:spAutoFit/>
          </a:bodyPr>
          <a:lstStyle/>
          <a:p>
            <a:r>
              <a:rPr lang="en-US" dirty="0" smtClean="0"/>
              <a:t>Don’t let us ‘</a:t>
            </a:r>
            <a:r>
              <a:rPr lang="en-US" i="1" dirty="0" smtClean="0"/>
              <a:t>old timers</a:t>
            </a:r>
            <a:r>
              <a:rPr lang="en-US" dirty="0" smtClean="0"/>
              <a:t>’ down</a:t>
            </a:r>
            <a:endParaRPr lang="en-US" dirty="0"/>
          </a:p>
        </p:txBody>
      </p:sp>
      <p:pic>
        <p:nvPicPr>
          <p:cNvPr id="6" name="Picture 5" descr="PCARS-10AnniversaryRibbon.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676400" y="2209800"/>
            <a:ext cx="6158163" cy="28194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0"/>
          </p:nvPr>
        </p:nvSpPr>
        <p:spPr>
          <a:noFill/>
        </p:spPr>
        <p:txBody>
          <a:bodyPr/>
          <a:lstStyle/>
          <a:p>
            <a:endParaRPr lang="en-US" smtClean="0"/>
          </a:p>
          <a:p>
            <a:fld id="{BA99298F-FDBA-4EA7-9ED0-20519B0A9B57}" type="slidenum">
              <a:rPr lang="en-US" smtClean="0"/>
              <a:pPr/>
              <a:t>87</a:t>
            </a:fld>
            <a:endParaRPr lang="en-US" smtClean="0"/>
          </a:p>
        </p:txBody>
      </p:sp>
      <p:sp>
        <p:nvSpPr>
          <p:cNvPr id="6" name="Footer Placeholder 4"/>
          <p:cNvSpPr>
            <a:spLocks noGrp="1"/>
          </p:cNvSpPr>
          <p:nvPr>
            <p:ph type="ftr" sz="quarter" idx="11"/>
          </p:nvPr>
        </p:nvSpPr>
        <p:spPr/>
        <p:txBody>
          <a:bodyPr/>
          <a:lstStyle/>
          <a:p>
            <a:pPr>
              <a:defRPr/>
            </a:pPr>
            <a:r>
              <a:rPr lang="en-US"/>
              <a:t>              </a:t>
            </a:r>
          </a:p>
          <a:p>
            <a:pPr>
              <a:defRPr/>
            </a:pPr>
            <a:r>
              <a:rPr lang="en-US"/>
              <a:t>             </a:t>
            </a:r>
            <a:r>
              <a:rPr lang="en-US" i="1">
                <a:solidFill>
                  <a:schemeClr val="accent2"/>
                </a:solidFill>
                <a:effectLst>
                  <a:outerShdw blurRad="38100" dist="38100" dir="2700000" algn="tl">
                    <a:srgbClr val="000000"/>
                  </a:outerShdw>
                </a:effectLst>
              </a:rPr>
              <a:t>Portage County Amateur Radio Service, Inc. (PCARS)</a:t>
            </a:r>
            <a:endParaRPr lang="en-US" sz="1400">
              <a:latin typeface="Times New Roman" charset="0"/>
            </a:endParaRPr>
          </a:p>
        </p:txBody>
      </p:sp>
      <p:pic>
        <p:nvPicPr>
          <p:cNvPr id="5120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5000" y="457200"/>
            <a:ext cx="5334000" cy="5692775"/>
          </a:xfrm>
          <a:prstGeom prst="rect">
            <a:avLst/>
          </a:prstGeom>
          <a:noFill/>
          <a:ln w="9525">
            <a:noFill/>
            <a:miter lim="800000"/>
            <a:headEnd/>
            <a:tailEnd/>
          </a:ln>
        </p:spPr>
      </p:pic>
      <p:sp>
        <p:nvSpPr>
          <p:cNvPr id="51205" name="Text Box 10"/>
          <p:cNvSpPr txBox="1">
            <a:spLocks noChangeArrowheads="1"/>
          </p:cNvSpPr>
          <p:nvPr/>
        </p:nvSpPr>
        <p:spPr bwMode="auto">
          <a:xfrm>
            <a:off x="6324600" y="6477000"/>
            <a:ext cx="1722438" cy="215444"/>
          </a:xfrm>
          <a:prstGeom prst="rect">
            <a:avLst/>
          </a:prstGeom>
          <a:noFill/>
          <a:ln w="9525">
            <a:noFill/>
            <a:miter lim="800000"/>
            <a:headEnd/>
            <a:tailEnd/>
          </a:ln>
        </p:spPr>
        <p:txBody>
          <a:bodyPr wrap="square">
            <a:spAutoFit/>
          </a:bodyPr>
          <a:lstStyle/>
          <a:p>
            <a:pPr algn="r"/>
            <a:r>
              <a:rPr lang="en-US" sz="800" dirty="0" smtClean="0">
                <a:solidFill>
                  <a:schemeClr val="accent2"/>
                </a:solidFill>
              </a:rPr>
              <a:t>December 2015 – KB8UUZ</a:t>
            </a:r>
            <a:endParaRPr lang="en-US" dirty="0">
              <a:latin typeface="Times New Roman"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p:spPr>
        <p:txBody>
          <a:bodyPr/>
          <a:lstStyle/>
          <a:p>
            <a:endParaRPr lang="en-US" smtClean="0"/>
          </a:p>
          <a:p>
            <a:fld id="{7A5D694B-4CC7-4BC8-81BA-374926E87DCB}" type="slidenum">
              <a:rPr lang="en-US" smtClean="0"/>
              <a:pPr/>
              <a:t>9</a:t>
            </a:fld>
            <a:endParaRPr lang="en-US" smtClean="0"/>
          </a:p>
        </p:txBody>
      </p:sp>
      <p:sp>
        <p:nvSpPr>
          <p:cNvPr id="5" name="Footer Placeholder 4"/>
          <p:cNvSpPr>
            <a:spLocks noGrp="1"/>
          </p:cNvSpPr>
          <p:nvPr>
            <p:ph type="ftr" sz="quarter" idx="11"/>
          </p:nvPr>
        </p:nvSpPr>
        <p:spPr/>
        <p:txBody>
          <a:bodyPr/>
          <a:lstStyle/>
          <a:p>
            <a:pPr>
              <a:defRPr/>
            </a:pPr>
            <a:r>
              <a:rPr lang="en-US" dirty="0"/>
              <a:t>              </a:t>
            </a:r>
          </a:p>
          <a:p>
            <a:pPr>
              <a:defRPr/>
            </a:pPr>
            <a:r>
              <a:rPr lang="en-US" dirty="0"/>
              <a:t>             </a:t>
            </a:r>
            <a:r>
              <a:rPr lang="en-US" i="1" dirty="0">
                <a:solidFill>
                  <a:schemeClr val="accent2"/>
                </a:solidFill>
                <a:effectLst>
                  <a:outerShdw blurRad="38100" dist="38100" dir="2700000" algn="tl">
                    <a:srgbClr val="000000"/>
                  </a:outerShdw>
                </a:effectLst>
              </a:rPr>
              <a:t>Portage County Amateur Radio Service, Inc. (PCARS)</a:t>
            </a:r>
            <a:endParaRPr lang="en-US" sz="1400" dirty="0">
              <a:latin typeface="Times New Roman" charset="0"/>
            </a:endParaRPr>
          </a:p>
        </p:txBody>
      </p:sp>
      <p:sp>
        <p:nvSpPr>
          <p:cNvPr id="4099" name="Rectangle 3"/>
          <p:cNvSpPr>
            <a:spLocks noGrp="1" noChangeArrowheads="1"/>
          </p:cNvSpPr>
          <p:nvPr>
            <p:ph type="body" idx="1"/>
          </p:nvPr>
        </p:nvSpPr>
        <p:spPr>
          <a:xfrm>
            <a:off x="152400" y="685800"/>
            <a:ext cx="8534400" cy="5105400"/>
          </a:xfrm>
        </p:spPr>
        <p:txBody>
          <a:bodyPr/>
          <a:lstStyle/>
          <a:p>
            <a:pPr algn="ctr">
              <a:buFontTx/>
              <a:buNone/>
              <a:defRPr/>
            </a:pPr>
            <a:r>
              <a:rPr lang="en-US" sz="2800" dirty="0" smtClean="0">
                <a:latin typeface="+mj-lt"/>
              </a:rPr>
              <a:t>  </a:t>
            </a:r>
            <a:r>
              <a:rPr lang="en-US" sz="2800" b="1" dirty="0" smtClean="0">
                <a:latin typeface="+mj-lt"/>
              </a:rPr>
              <a:t> August 2005</a:t>
            </a:r>
            <a:r>
              <a:rPr lang="en-US" sz="2800" dirty="0" smtClean="0">
                <a:latin typeface="+mj-lt"/>
              </a:rPr>
              <a:t> – KB8UUZ, KB8VJL, WB8LCD and KC8PD discussed the possibility of starting a new radio club that would promote more fun with Amateur Radio. </a:t>
            </a:r>
          </a:p>
          <a:p>
            <a:pPr algn="ctr">
              <a:buFontTx/>
              <a:buNone/>
              <a:defRPr/>
            </a:pPr>
            <a:endParaRPr lang="en-US" sz="1000" dirty="0" smtClean="0">
              <a:latin typeface="+mj-lt"/>
            </a:endParaRPr>
          </a:p>
          <a:p>
            <a:pPr algn="ctr">
              <a:buFontTx/>
              <a:buNone/>
              <a:defRPr/>
            </a:pPr>
            <a:r>
              <a:rPr lang="en-US" sz="1000" dirty="0" smtClean="0">
                <a:latin typeface="+mj-lt"/>
              </a:rPr>
              <a:t> </a:t>
            </a:r>
            <a:r>
              <a:rPr lang="en-US" sz="2800" dirty="0" smtClean="0">
                <a:latin typeface="+mj-lt"/>
              </a:rPr>
              <a:t>   </a:t>
            </a:r>
            <a:r>
              <a:rPr lang="en-US" sz="2800" dirty="0" smtClean="0"/>
              <a:t>During </a:t>
            </a:r>
            <a:r>
              <a:rPr lang="en-US" sz="2800" b="1" dirty="0" smtClean="0"/>
              <a:t>October</a:t>
            </a:r>
            <a:r>
              <a:rPr lang="en-US" sz="2800" dirty="0" smtClean="0"/>
              <a:t> there were two meetings and after much consideration the decision was made to start a new club and have new goals. </a:t>
            </a:r>
          </a:p>
          <a:p>
            <a:pPr algn="ctr">
              <a:buFontTx/>
              <a:buNone/>
              <a:defRPr/>
            </a:pPr>
            <a:endParaRPr lang="en-US" sz="1000" dirty="0" smtClean="0"/>
          </a:p>
          <a:p>
            <a:pPr algn="ctr">
              <a:buNone/>
              <a:defRPr/>
            </a:pPr>
            <a:r>
              <a:rPr lang="en-US" sz="2800" dirty="0" smtClean="0"/>
              <a:t>The Constitution and By-laws and the club Mission Statement were written up. Incorporation papers were submitted and preliminary paperwork completed.</a:t>
            </a:r>
          </a:p>
          <a:p>
            <a:pPr algn="ctr">
              <a:buFontTx/>
              <a:buNone/>
              <a:defRPr/>
            </a:pPr>
            <a:r>
              <a:rPr lang="en-US" sz="2800" dirty="0" smtClean="0"/>
              <a:t> </a:t>
            </a:r>
          </a:p>
          <a:p>
            <a:pPr algn="ctr">
              <a:buFontTx/>
              <a:buNone/>
              <a:defRPr/>
            </a:pPr>
            <a:r>
              <a:rPr lang="en-US" sz="2800" dirty="0" smtClean="0">
                <a:latin typeface="+mj-lt"/>
              </a:rPr>
              <a:t> </a:t>
            </a:r>
          </a:p>
          <a:p>
            <a:pPr algn="ctr">
              <a:buFontTx/>
              <a:buNone/>
              <a:defRPr/>
            </a:pPr>
            <a:endParaRPr lang="en-US" sz="1000" dirty="0" smtClean="0">
              <a:latin typeface="+mj-lt"/>
            </a:endParaRPr>
          </a:p>
        </p:txBody>
      </p:sp>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1741</TotalTime>
  <Words>3049</Words>
  <Application>Microsoft Office PowerPoint</Application>
  <PresentationFormat>On-screen Show (4:3)</PresentationFormat>
  <Paragraphs>671</Paragraphs>
  <Slides>87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89" baseType="lpstr">
      <vt:lpstr>Office Theme</vt:lpstr>
      <vt:lpstr>Picture</vt:lpstr>
      <vt:lpstr>Slide 1</vt:lpstr>
      <vt:lpstr>Slide 2</vt:lpstr>
      <vt:lpstr>PCARS History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PCARS 2005-2006 History</dc:title>
  <dc:subject>PCARS History - Part 1</dc:subject>
  <dc:creator>Tom Parkinson - KB8UUZ</dc:creator>
  <dc:description>December 2011</dc:description>
  <cp:lastModifiedBy>tom</cp:lastModifiedBy>
  <cp:revision>194</cp:revision>
  <dcterms:created xsi:type="dcterms:W3CDTF">2006-08-05T23:03:49Z</dcterms:created>
  <dcterms:modified xsi:type="dcterms:W3CDTF">2016-02-09T02:29:36Z</dcterms:modified>
</cp:coreProperties>
</file>